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48" r:id="rId1"/>
  </p:sldMasterIdLst>
  <p:sldIdLst>
    <p:sldId id="296" r:id="rId2"/>
    <p:sldId id="257" r:id="rId3"/>
    <p:sldId id="258" r:id="rId4"/>
    <p:sldId id="259" r:id="rId5"/>
    <p:sldId id="260" r:id="rId6"/>
    <p:sldId id="261" r:id="rId7"/>
    <p:sldId id="263" r:id="rId8"/>
    <p:sldId id="264" r:id="rId9"/>
    <p:sldId id="265" r:id="rId10"/>
    <p:sldId id="266" r:id="rId11"/>
    <p:sldId id="267" r:id="rId12"/>
    <p:sldId id="268" r:id="rId13"/>
    <p:sldId id="297" r:id="rId14"/>
    <p:sldId id="269" r:id="rId15"/>
    <p:sldId id="270" r:id="rId16"/>
    <p:sldId id="271" r:id="rId17"/>
    <p:sldId id="272" r:id="rId18"/>
    <p:sldId id="273" r:id="rId19"/>
    <p:sldId id="274" r:id="rId20"/>
    <p:sldId id="275" r:id="rId21"/>
    <p:sldId id="276" r:id="rId22"/>
    <p:sldId id="277" r:id="rId23"/>
    <p:sldId id="278" r:id="rId24"/>
    <p:sldId id="298" r:id="rId25"/>
    <p:sldId id="281" r:id="rId26"/>
    <p:sldId id="282" r:id="rId27"/>
    <p:sldId id="284" r:id="rId28"/>
    <p:sldId id="285" r:id="rId29"/>
    <p:sldId id="286" r:id="rId30"/>
    <p:sldId id="287" r:id="rId31"/>
    <p:sldId id="288" r:id="rId32"/>
    <p:sldId id="289" r:id="rId33"/>
    <p:sldId id="290" r:id="rId34"/>
    <p:sldId id="291" r:id="rId35"/>
    <p:sldId id="292" r:id="rId36"/>
    <p:sldId id="293" r:id="rId37"/>
    <p:sldId id="294" r:id="rId38"/>
    <p:sldId id="300" r:id="rId39"/>
    <p:sldId id="301" r:id="rId40"/>
    <p:sldId id="302" r:id="rId41"/>
    <p:sldId id="303" r:id="rId42"/>
    <p:sldId id="304" r:id="rId43"/>
    <p:sldId id="305" r:id="rId44"/>
    <p:sldId id="306" r:id="rId45"/>
    <p:sldId id="307" r:id="rId46"/>
    <p:sldId id="30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3" d="100"/>
          <a:sy n="63" d="100"/>
        </p:scale>
        <p:origin x="-6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234C72-7B29-4BB2-B7AC-B832C198DE2C}" type="datetimeFigureOut">
              <a:rPr lang="en-US" smtClean="0"/>
              <a:pPr/>
              <a:t>11/17/2014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31EA0-7111-4177-8246-C6534DFDD3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234C72-7B29-4BB2-B7AC-B832C198DE2C}" type="datetimeFigureOut">
              <a:rPr lang="en-US" smtClean="0"/>
              <a:pPr/>
              <a:t>11/17/2014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231EA0-7111-4177-8246-C6534DFDD3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fa-IR" b="1" dirty="0">
                <a:cs typeface="Nazanin" panose="00000400000000000000" pitchFamily="2" charset="-78"/>
              </a:rPr>
              <a:t>الزامات </a:t>
            </a:r>
            <a:r>
              <a:rPr lang="fa-IR" b="1" dirty="0" smtClean="0">
                <a:cs typeface="Nazanin" panose="00000400000000000000" pitchFamily="2" charset="-78"/>
              </a:rPr>
              <a:t>طراحي </a:t>
            </a:r>
            <a:r>
              <a:rPr lang="fa-IR" b="1" dirty="0">
                <a:cs typeface="Nazanin" panose="00000400000000000000" pitchFamily="2" charset="-78"/>
              </a:rPr>
              <a:t>بر اساس </a:t>
            </a:r>
            <a:r>
              <a:rPr lang="fa-IR" b="1" dirty="0" smtClean="0">
                <a:cs typeface="Nazanin" panose="00000400000000000000" pitchFamily="2" charset="-78"/>
              </a:rPr>
              <a:t>معيار </a:t>
            </a:r>
            <a:r>
              <a:rPr lang="fa-IR" b="1" dirty="0">
                <a:cs typeface="Nazanin" panose="00000400000000000000" pitchFamily="2" charset="-78"/>
              </a:rPr>
              <a:t>ضربه </a:t>
            </a:r>
            <a:r>
              <a:rPr lang="fa-IR" b="1" dirty="0" smtClean="0">
                <a:cs typeface="Nazanin" panose="00000400000000000000" pitchFamily="2" charset="-78"/>
              </a:rPr>
              <a:t>پذيري هواپيماهاي </a:t>
            </a:r>
            <a:r>
              <a:rPr lang="fa-IR" b="1" dirty="0">
                <a:cs typeface="Nazanin" panose="00000400000000000000" pitchFamily="2" charset="-78"/>
              </a:rPr>
              <a:t>سبک</a:t>
            </a:r>
            <a:r>
              <a:rPr lang="en-US" b="1" dirty="0">
                <a:cs typeface="Nazanin" panose="00000400000000000000" pitchFamily="2" charset="-78"/>
              </a:rPr>
              <a:t/>
            </a:r>
            <a:br>
              <a:rPr lang="en-US" b="1" dirty="0">
                <a:cs typeface="Nazanin" panose="00000400000000000000" pitchFamily="2" charset="-78"/>
              </a:rPr>
            </a:br>
            <a:endParaRPr lang="en-US" b="1" dirty="0">
              <a:cs typeface="Nazanin" panose="000004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4" name="Rectangle 3"/>
              <p:cNvSpPr/>
              <p:nvPr/>
            </p:nvSpPr>
            <p:spPr>
              <a:xfrm>
                <a:off x="533400" y="457200"/>
                <a:ext cx="7772400" cy="4675832"/>
              </a:xfrm>
              <a:prstGeom prst="rect">
                <a:avLst/>
              </a:prstGeom>
            </p:spPr>
            <p:txBody>
              <a:bodyPr wrap="square">
                <a:spAutoFit/>
              </a:bodyPr>
              <a:lstStyle/>
              <a:p>
                <a:pPr indent="359410" algn="just" rtl="1">
                  <a:lnSpc>
                    <a:spcPct val="150000"/>
                  </a:lnSpc>
                  <a:spcAft>
                    <a:spcPts val="0"/>
                  </a:spcAft>
                </a:pPr>
                <a:r>
                  <a:rPr lang="fa-IR" sz="2800" b="1" dirty="0">
                    <a:latin typeface="+mj-lt"/>
                    <a:ea typeface="+mj-ea"/>
                    <a:cs typeface="Nazanin" panose="00000400000000000000" pitchFamily="2" charset="-78"/>
                  </a:rPr>
                  <a:t>ضربات عرضی (</a:t>
                </a:r>
                <a14:m>
                  <m:oMath xmlns:m="http://schemas.openxmlformats.org/officeDocument/2006/math">
                    <m:sSub>
                      <m:sSubPr>
                        <m:ctrlPr>
                          <a:rPr lang="en-US" sz="2800" b="1">
                            <a:latin typeface="+mj-lt"/>
                            <a:ea typeface="+mj-ea"/>
                            <a:cs typeface="Nazanin" panose="00000400000000000000" pitchFamily="2" charset="-78"/>
                          </a:rPr>
                        </m:ctrlPr>
                      </m:sSubPr>
                      <m:e>
                        <m:r>
                          <a:rPr lang="fa-IR" sz="2800" b="1">
                            <a:latin typeface="+mj-lt"/>
                            <a:ea typeface="+mj-ea"/>
                            <a:cs typeface="Nazanin" panose="00000400000000000000" pitchFamily="2" charset="-78"/>
                          </a:rPr>
                          <m:t>∆</m:t>
                        </m:r>
                        <m:r>
                          <a:rPr lang="en-US" sz="2800" b="1">
                            <a:latin typeface="+mj-lt"/>
                            <a:ea typeface="+mj-ea"/>
                            <a:cs typeface="Nazanin" panose="00000400000000000000" pitchFamily="2" charset="-78"/>
                          </a:rPr>
                          <m:t>𝑉</m:t>
                        </m:r>
                      </m:e>
                      <m:sub>
                        <m:r>
                          <a:rPr lang="en-US" sz="2800" b="1">
                            <a:latin typeface="+mj-lt"/>
                            <a:ea typeface="+mj-ea"/>
                            <a:cs typeface="Nazanin" panose="00000400000000000000" pitchFamily="2" charset="-78"/>
                          </a:rPr>
                          <m:t>𝑦</m:t>
                        </m:r>
                      </m:sub>
                    </m:sSub>
                  </m:oMath>
                </a14:m>
                <a:r>
                  <a:rPr lang="fa-IR" sz="2800" b="1" dirty="0">
                    <a:latin typeface="+mj-lt"/>
                    <a:ea typeface="+mj-ea"/>
                    <a:cs typeface="Nazanin" panose="00000400000000000000" pitchFamily="2" charset="-78"/>
                  </a:rPr>
                  <a:t>)</a:t>
                </a:r>
                <a:endParaRPr lang="en-US" sz="2800" b="1"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طراح باید به طور تحلیلی قابلیت هواپیما را برای مقاومت در برابر ضربات عرضی با سرعت 25 فوت بر ثانیه برای هواپیمای نوع </a:t>
                </a:r>
                <a:r>
                  <a:rPr lang="en-US" sz="2400" dirty="0">
                    <a:latin typeface="+mj-lt"/>
                    <a:ea typeface="+mj-ea"/>
                    <a:cs typeface="Nazanin" panose="00000400000000000000" pitchFamily="2" charset="-78"/>
                  </a:rPr>
                  <a:t>I</a:t>
                </a:r>
                <a:r>
                  <a:rPr lang="fa-IR" sz="2400" dirty="0">
                    <a:latin typeface="+mj-lt"/>
                    <a:ea typeface="+mj-ea"/>
                    <a:cs typeface="Nazanin" panose="00000400000000000000" pitchFamily="2" charset="-78"/>
                  </a:rPr>
                  <a:t> و 30 فوت بر ثانیه برای هواپیمای نوع </a:t>
                </a:r>
                <a:r>
                  <a:rPr lang="en-US" sz="2400" dirty="0">
                    <a:latin typeface="+mj-lt"/>
                    <a:ea typeface="+mj-ea"/>
                    <a:cs typeface="Nazanin" panose="00000400000000000000" pitchFamily="2" charset="-78"/>
                  </a:rPr>
                  <a:t>II</a:t>
                </a:r>
                <a:r>
                  <a:rPr lang="fa-IR" sz="2400" dirty="0">
                    <a:latin typeface="+mj-lt"/>
                    <a:ea typeface="+mj-ea"/>
                    <a:cs typeface="Nazanin" panose="00000400000000000000" pitchFamily="2" charset="-78"/>
                  </a:rPr>
                  <a:t> بدون کاهش در عرض فضاهای اشغال شده هواپیما تا بیش از 15%، نشان داده و اثبات کند. در زمان طراحی وسیله به منظور کاهش احتمال به دام افتادن سرنشینان، از جمله اندام­های تحتانی سرنشینان بین سازۀ هواپیما و سطوح ضربه زننده­ای که در اثر خرابی و شکستگی درها، کاناپی یا دریچه­ها وجود دارند، باید دقت کافی را لحاظ کرد.</a:t>
                </a:r>
                <a:endParaRPr lang="en-US" sz="2400" dirty="0">
                  <a:latin typeface="+mj-lt"/>
                  <a:ea typeface="+mj-ea"/>
                  <a:cs typeface="Nazanin" panose="00000400000000000000" pitchFamily="2" charset="-78"/>
                </a:endParaRPr>
              </a:p>
            </p:txBody>
          </p:sp>
        </mc:Choice>
        <mc:Fallback>
          <p:sp>
            <p:nvSpPr>
              <p:cNvPr id="4" name="Rectangle 3"/>
              <p:cNvSpPr>
                <a:spLocks noRot="1" noChangeAspect="1" noMove="1" noResize="1" noEditPoints="1" noAdjustHandles="1" noChangeArrowheads="1" noChangeShapeType="1" noTextEdit="1"/>
              </p:cNvSpPr>
              <p:nvPr/>
            </p:nvSpPr>
            <p:spPr>
              <a:xfrm>
                <a:off x="533400" y="457200"/>
                <a:ext cx="7772400" cy="4675832"/>
              </a:xfrm>
              <a:prstGeom prst="rect">
                <a:avLst/>
              </a:prstGeom>
              <a:blipFill rotWithShape="1">
                <a:blip r:embed="rId2"/>
                <a:stretch>
                  <a:fillRect l="-2275" r="-1255" b="-1434"/>
                </a:stretch>
              </a:blipFill>
            </p:spPr>
            <p:txBody>
              <a:bodyPr/>
              <a:lstStyle/>
              <a:p>
                <a:r>
                  <a:rPr lang="fa-IR">
                    <a:noFill/>
                  </a:rPr>
                  <a:t> </a:t>
                </a:r>
              </a:p>
            </p:txBody>
          </p:sp>
        </mc:Fallback>
      </mc:AlternateContent>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a:off x="2002971" y="4648200"/>
            <a:ext cx="5029200" cy="1985010"/>
          </a:xfrm>
          <a:prstGeom prst="rect">
            <a:avLst/>
          </a:prstGeom>
          <a:noFill/>
          <a:ln>
            <a:noFill/>
          </a:ln>
        </p:spPr>
      </p:pic>
      <p:sp>
        <p:nvSpPr>
          <p:cNvPr id="5" name="Rectangle 4"/>
          <p:cNvSpPr/>
          <p:nvPr/>
        </p:nvSpPr>
        <p:spPr>
          <a:xfrm>
            <a:off x="936171" y="609600"/>
            <a:ext cx="7543800" cy="4062651"/>
          </a:xfrm>
          <a:prstGeom prst="rect">
            <a:avLst/>
          </a:prstGeom>
        </p:spPr>
        <p:txBody>
          <a:bodyPr wrap="square">
            <a:spAutoFit/>
          </a:bodyPr>
          <a:lstStyle/>
          <a:p>
            <a:pPr indent="359410" algn="just" rtl="1">
              <a:lnSpc>
                <a:spcPct val="150000"/>
              </a:lnSpc>
              <a:spcAft>
                <a:spcPts val="0"/>
              </a:spcAft>
            </a:pPr>
            <a:r>
              <a:rPr lang="fa-IR" sz="2800" b="1" dirty="0">
                <a:latin typeface="+mj-lt"/>
                <a:ea typeface="+mj-ea"/>
                <a:cs typeface="Nazanin" panose="00000400000000000000" pitchFamily="2" charset="-78"/>
              </a:rPr>
              <a:t>ضربات ترکیبی</a:t>
            </a:r>
            <a:endParaRPr lang="en-US" sz="2800" b="1" dirty="0">
              <a:latin typeface="+mj-lt"/>
              <a:ea typeface="+mj-ea"/>
              <a:cs typeface="Nazanin" panose="00000400000000000000" pitchFamily="2" charset="-78"/>
            </a:endParaRPr>
          </a:p>
          <a:p>
            <a:pPr indent="359410" algn="just" rtl="1">
              <a:spcAft>
                <a:spcPts val="0"/>
              </a:spcAft>
            </a:pPr>
            <a:r>
              <a:rPr lang="fa-IR" sz="2400" dirty="0">
                <a:latin typeface="+mj-lt"/>
                <a:ea typeface="+mj-ea"/>
                <a:cs typeface="Nazanin" panose="00000400000000000000" pitchFamily="2" charset="-78"/>
              </a:rPr>
              <a:t>طراح باید بطور تحلیلی قابلیت هواپیمایی با نیروی برآی روتور/بال معادل با وزن ناخالص در زمان برخاست هواپیما و ارابۀ فرود بازشده را به منظور مقاومت در برابر ضربات ترکیبی به شرح زیر بدون کاهش در فضای بخش­های اتاقک­خلبان یا کابین که بطور جدی باعث آسیب سرنشینان می­شود، اثبات کند:</a:t>
            </a:r>
            <a:endParaRPr lang="en-US" sz="2400" dirty="0">
              <a:latin typeface="+mj-lt"/>
              <a:ea typeface="+mj-ea"/>
              <a:cs typeface="Nazanin" panose="00000400000000000000" pitchFamily="2" charset="-78"/>
            </a:endParaRPr>
          </a:p>
          <a:p>
            <a:pPr indent="359410" algn="just" rtl="1">
              <a:spcAft>
                <a:spcPts val="0"/>
              </a:spcAft>
            </a:pPr>
            <a:r>
              <a:rPr lang="fa-IR" sz="2400" dirty="0">
                <a:latin typeface="+mj-lt"/>
                <a:ea typeface="+mj-ea"/>
                <a:cs typeface="Nazanin" panose="00000400000000000000" pitchFamily="2" charset="-78"/>
              </a:rPr>
              <a:t>(1) ضربۀ ترکیبی بر روی سطح سخت با تغییرات سرعت عمودی و عرضی به ترتیب 42 و 27 فوت بر ثانیه برای پوشش وضعیت نشان داده شده در </a:t>
            </a:r>
            <a:r>
              <a:rPr lang="fa-IR" sz="2400" dirty="0" smtClean="0">
                <a:latin typeface="+mj-lt"/>
                <a:ea typeface="+mj-ea"/>
                <a:cs typeface="Nazanin" panose="00000400000000000000" pitchFamily="2" charset="-78"/>
              </a:rPr>
              <a:t>شکل(زیر).</a:t>
            </a:r>
            <a:endParaRPr lang="en-US" sz="2400" dirty="0">
              <a:latin typeface="+mj-lt"/>
              <a:ea typeface="+mj-ea"/>
              <a:cs typeface="Nazanin" panose="00000400000000000000" pitchFamily="2" charset="-78"/>
            </a:endParaRPr>
          </a:p>
          <a:p>
            <a:pPr indent="359410" algn="just" rtl="1">
              <a:spcAft>
                <a:spcPts val="0"/>
              </a:spcAft>
            </a:pPr>
            <a:r>
              <a:rPr lang="fa-IR" sz="2400" dirty="0">
                <a:latin typeface="+mj-lt"/>
                <a:ea typeface="+mj-ea"/>
                <a:cs typeface="Nazanin" panose="00000400000000000000" pitchFamily="2" charset="-78"/>
              </a:rPr>
              <a:t>(2) ضربه ترکیبی در زمین </a:t>
            </a:r>
            <a:r>
              <a:rPr lang="fa-IR" sz="2400" dirty="0" smtClean="0">
                <a:latin typeface="+mj-lt"/>
                <a:ea typeface="+mj-ea"/>
                <a:cs typeface="Nazanin" panose="00000400000000000000" pitchFamily="2" charset="-78"/>
              </a:rPr>
              <a:t>ناصاف</a:t>
            </a:r>
            <a:endParaRPr lang="en-US" sz="2400" dirty="0">
              <a:latin typeface="+mj-lt"/>
              <a:ea typeface="+mj-ea"/>
              <a:cs typeface="Nazanin" panose="00000400000000000000"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76200"/>
            <a:ext cx="8610600" cy="5170646"/>
          </a:xfrm>
          <a:prstGeom prst="rect">
            <a:avLst/>
          </a:prstGeom>
        </p:spPr>
        <p:txBody>
          <a:bodyPr wrap="square">
            <a:spAutoFit/>
          </a:bodyPr>
          <a:lstStyle/>
          <a:p>
            <a:pPr indent="359410" algn="just" rtl="1">
              <a:lnSpc>
                <a:spcPct val="150000"/>
              </a:lnSpc>
              <a:spcAft>
                <a:spcPts val="0"/>
              </a:spcAft>
            </a:pPr>
            <a:r>
              <a:rPr lang="fa-IR" sz="2800" b="1" dirty="0">
                <a:latin typeface="+mj-lt"/>
                <a:ea typeface="+mj-ea"/>
                <a:cs typeface="Nazanin" panose="00000400000000000000" pitchFamily="2" charset="-78"/>
              </a:rPr>
              <a:t>ضربات حاصل از غلتیدن (وارونه شدن)</a:t>
            </a:r>
            <a:endParaRPr lang="en-US" sz="2800" b="1" dirty="0">
              <a:latin typeface="+mj-lt"/>
              <a:ea typeface="+mj-ea"/>
              <a:cs typeface="Nazanin" panose="00000400000000000000" pitchFamily="2" charset="-78"/>
            </a:endParaRPr>
          </a:p>
          <a:p>
            <a:pPr indent="359410" algn="just" rtl="1">
              <a:spcAft>
                <a:spcPts val="0"/>
              </a:spcAft>
            </a:pPr>
            <a:r>
              <a:rPr lang="fa-IR" sz="2400" dirty="0">
                <a:latin typeface="+mj-lt"/>
                <a:ea typeface="+mj-ea"/>
                <a:cs typeface="Nazanin" panose="00000400000000000000" pitchFamily="2" charset="-78"/>
              </a:rPr>
              <a:t>الف) هواپیما را باید طوری طراحی کرد تا هرگاه هواپیما با زمین برخورد می­کند و به وضعیت </a:t>
            </a:r>
            <a:r>
              <a:rPr lang="en-US" sz="2400" dirty="0">
                <a:latin typeface="+mj-lt"/>
                <a:ea typeface="+mj-ea"/>
                <a:cs typeface="Nazanin" panose="00000400000000000000" pitchFamily="2" charset="-78"/>
              </a:rPr>
              <a:t>°</a:t>
            </a:r>
            <a:r>
              <a:rPr lang="fa-IR" sz="2400" dirty="0">
                <a:latin typeface="+mj-lt"/>
                <a:ea typeface="+mj-ea"/>
                <a:cs typeface="Nazanin" panose="00000400000000000000" pitchFamily="2" charset="-78"/>
              </a:rPr>
              <a:t>90 (پهلو) یا </a:t>
            </a:r>
            <a:r>
              <a:rPr lang="en-US" sz="2400" dirty="0">
                <a:latin typeface="+mj-lt"/>
                <a:ea typeface="+mj-ea"/>
                <a:cs typeface="Nazanin" panose="00000400000000000000" pitchFamily="2" charset="-78"/>
              </a:rPr>
              <a:t>°</a:t>
            </a:r>
            <a:r>
              <a:rPr lang="fa-IR" sz="2400" dirty="0">
                <a:latin typeface="+mj-lt"/>
                <a:ea typeface="+mj-ea"/>
                <a:cs typeface="Nazanin" panose="00000400000000000000" pitchFamily="2" charset="-78"/>
              </a:rPr>
              <a:t>180 (وارونه) می­غلتد در برابر بارهای حاصل از برخورد به زمین مقاومت کند. اگر سقف یا پهلوی هواپیما به زمین برخورد کنند، فرض می­شود که تا عمق 2 اینچ در خاک فرو رفته و بار بطور یکنواخت در 25% بخش جلوی طول بدنه توزیع می­شود. بدنۀ هواپیما باید نیرویی معادل با </a:t>
            </a:r>
            <a:r>
              <a:rPr lang="en-US" sz="2400" dirty="0">
                <a:latin typeface="+mj-lt"/>
                <a:ea typeface="+mj-ea"/>
                <a:cs typeface="Nazanin" panose="00000400000000000000" pitchFamily="2" charset="-78"/>
              </a:rPr>
              <a:t>G</a:t>
            </a:r>
            <a:r>
              <a:rPr lang="fa-IR" sz="2400" dirty="0">
                <a:latin typeface="+mj-lt"/>
                <a:ea typeface="+mj-ea"/>
                <a:cs typeface="Nazanin" panose="00000400000000000000" pitchFamily="2" charset="-78"/>
              </a:rPr>
              <a:t>4 (یعنی 4 برابر وزن ناخالص در زمان برخاست هواپیما) را که بر روی ناحیه(های) بیان­شده برای وضعیت­های رو به پهلو یا وارونه اعمال می­شود و به ترتیب در شکل­های(4) و (5) آمده، تحمل کند، بدون اینکه تغییرشکل حاصل موجب آسیب به سرنشینان شود. در هر دو حالت فوق، بار توزیع شده </a:t>
            </a:r>
            <a:r>
              <a:rPr lang="en-US" sz="2400" dirty="0">
                <a:latin typeface="+mj-lt"/>
                <a:ea typeface="+mj-ea"/>
                <a:cs typeface="Nazanin" panose="00000400000000000000" pitchFamily="2" charset="-78"/>
              </a:rPr>
              <a:t>G</a:t>
            </a:r>
            <a:r>
              <a:rPr lang="fa-IR" sz="2400" dirty="0">
                <a:latin typeface="+mj-lt"/>
                <a:ea typeface="+mj-ea"/>
                <a:cs typeface="Nazanin" panose="00000400000000000000" pitchFamily="2" charset="-78"/>
              </a:rPr>
              <a:t>4 می­بایست برای همۀ زوایای ممکن از حالت قائم بر پوستۀ بدنه (یعنی نیروهای فشاری) تا وضعیت موازی با پوستۀ بدنۀ هواپیما (یعنی نیروهای برشی) تجزیه و تحلیل شود. به هنگام طراحی این شرایط، فرض می­کنیم که درب­ها و پنجره­های اضطراری نمی­توانند هیچگونه نیرویی را تحمل کنند. </a:t>
            </a:r>
            <a:endParaRPr lang="en-US" sz="2400" dirty="0">
              <a:latin typeface="+mj-lt"/>
              <a:ea typeface="+mj-ea"/>
              <a:cs typeface="Nazanin" panose="00000400000000000000"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457200"/>
            <a:ext cx="7620000" cy="6740307"/>
          </a:xfrm>
          <a:prstGeom prst="rect">
            <a:avLst/>
          </a:prstGeom>
        </p:spPr>
        <p:txBody>
          <a:bodyPr wrap="square">
            <a:spAutoFit/>
          </a:bodyPr>
          <a:lstStyle/>
          <a:p>
            <a:pPr indent="359410" algn="just" rtl="1">
              <a:lnSpc>
                <a:spcPct val="150000"/>
              </a:lnSpc>
              <a:spcAft>
                <a:spcPts val="0"/>
              </a:spcAft>
            </a:pPr>
            <a:r>
              <a:rPr lang="fa-IR" dirty="0">
                <a:latin typeface="Times New Roman"/>
                <a:ea typeface="Times New Roman"/>
                <a:cs typeface="B Zar"/>
              </a:rPr>
              <a:t>ب) </a:t>
            </a:r>
            <a:r>
              <a:rPr lang="fa-IR" sz="2400" dirty="0">
                <a:latin typeface="Times New Roman"/>
                <a:ea typeface="Times New Roman"/>
                <a:cs typeface="B Zar"/>
              </a:rPr>
              <a:t>هرگاه پیکربندی هواپیما مانع از وقوع وضعیت بالا شود، می­توان از یک معیار طراحی جایگزین استفاده کرد. فرض می­شود که هواپیما در حالت وارونه بر روی زمین در وضعیتی که بیشترین احتمال آسیب به سرنشینان است، قرار گیرد. سپس بارها باید تک به تک به طور محلی اعمال شوند و مقدار این بار باید ضریبی از وزن ناخالص در زمان برخاست هواپیما باشند، به شرح ذیل:</a:t>
            </a:r>
            <a:endParaRPr lang="en-US" sz="2400" dirty="0">
              <a:latin typeface="2  Nazanin"/>
              <a:ea typeface="Times New Roman"/>
              <a:cs typeface="P Nazanin"/>
            </a:endParaRPr>
          </a:p>
          <a:p>
            <a:pPr indent="359410" algn="just" rtl="1">
              <a:lnSpc>
                <a:spcPct val="150000"/>
              </a:lnSpc>
              <a:spcAft>
                <a:spcPts val="0"/>
              </a:spcAft>
            </a:pPr>
            <a:r>
              <a:rPr lang="fa-IR" sz="2400" dirty="0">
                <a:latin typeface="Times New Roman"/>
                <a:ea typeface="Times New Roman"/>
                <a:cs typeface="B Zar"/>
              </a:rPr>
              <a:t>(1) 4 برابر وزن ناخالص در زمان برخاست که در امتداد قائم بر زمین عمل می­کند.</a:t>
            </a:r>
            <a:endParaRPr lang="en-US" sz="2400" dirty="0">
              <a:latin typeface="2  Nazanin"/>
              <a:ea typeface="Times New Roman"/>
              <a:cs typeface="P Nazanin"/>
            </a:endParaRPr>
          </a:p>
          <a:p>
            <a:pPr indent="359410" algn="just" rtl="1">
              <a:lnSpc>
                <a:spcPct val="150000"/>
              </a:lnSpc>
              <a:spcAft>
                <a:spcPts val="0"/>
              </a:spcAft>
            </a:pPr>
            <a:r>
              <a:rPr lang="fa-IR" sz="2400" dirty="0">
                <a:latin typeface="Times New Roman"/>
                <a:ea typeface="Times New Roman"/>
                <a:cs typeface="B Zar"/>
              </a:rPr>
              <a:t>(2) 4 برابر وزن ناخالص در زمان برخاست که در امتداد محور طولی، موازی با زمین عمل می­کند.</a:t>
            </a:r>
            <a:endParaRPr lang="en-US" sz="2400" dirty="0">
              <a:latin typeface="2  Nazanin"/>
              <a:ea typeface="Times New Roman"/>
              <a:cs typeface="P Nazanin"/>
            </a:endParaRPr>
          </a:p>
          <a:p>
            <a:pPr indent="359410" algn="just" rtl="1">
              <a:lnSpc>
                <a:spcPct val="150000"/>
              </a:lnSpc>
              <a:spcAft>
                <a:spcPts val="0"/>
              </a:spcAft>
            </a:pPr>
            <a:r>
              <a:rPr lang="fa-IR" sz="2400" dirty="0">
                <a:latin typeface="Times New Roman"/>
                <a:ea typeface="Times New Roman"/>
                <a:cs typeface="B Zar"/>
              </a:rPr>
              <a:t>(3) 2 برابر وزن ناخالص در زمان برخاست که در امتداد محور عرضی، موازی با زمین عمل می­کند</a:t>
            </a:r>
            <a:r>
              <a:rPr lang="fa-IR" sz="2400" dirty="0" smtClean="0">
                <a:latin typeface="Times New Roman"/>
                <a:ea typeface="Times New Roman"/>
                <a:cs typeface="B Zar"/>
              </a:rPr>
              <a:t>.</a:t>
            </a:r>
          </a:p>
          <a:p>
            <a:pPr indent="359410" algn="just" rtl="1">
              <a:lnSpc>
                <a:spcPct val="150000"/>
              </a:lnSpc>
              <a:spcAft>
                <a:spcPts val="0"/>
              </a:spcAft>
            </a:pPr>
            <a:endParaRPr lang="en-US" sz="2400" dirty="0">
              <a:effectLst/>
              <a:latin typeface="2  Nazanin"/>
              <a:ea typeface="Times New Roman"/>
              <a:cs typeface="P Nazanin"/>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rot="5400000">
            <a:off x="2380455" y="-856455"/>
            <a:ext cx="4840288" cy="7772399"/>
          </a:xfrm>
          <a:prstGeom prst="rect">
            <a:avLst/>
          </a:prstGeom>
          <a:noFill/>
          <a:ln>
            <a:noFill/>
          </a:ln>
        </p:spPr>
      </p:pic>
      <p:sp>
        <p:nvSpPr>
          <p:cNvPr id="5" name="Rectangle 4"/>
          <p:cNvSpPr/>
          <p:nvPr/>
        </p:nvSpPr>
        <p:spPr>
          <a:xfrm>
            <a:off x="2971800" y="6019800"/>
            <a:ext cx="4188967" cy="461665"/>
          </a:xfrm>
          <a:prstGeom prst="rect">
            <a:avLst/>
          </a:prstGeom>
        </p:spPr>
        <p:txBody>
          <a:bodyPr wrap="none">
            <a:spAutoFit/>
          </a:bodyPr>
          <a:lstStyle/>
          <a:p>
            <a:r>
              <a:rPr lang="fa-IR" sz="2400" dirty="0" smtClean="0">
                <a:latin typeface="2  Nazanin"/>
                <a:cs typeface="Nazanin" panose="00000400000000000000" pitchFamily="2" charset="-78"/>
              </a:rPr>
              <a:t>وضعيت هاي طراحي  غلتيدن</a:t>
            </a:r>
            <a:r>
              <a:rPr lang="fa-IR" sz="2400" dirty="0">
                <a:latin typeface="2  Nazanin"/>
                <a:cs typeface="Nazanin" panose="00000400000000000000" pitchFamily="2" charset="-78"/>
              </a:rPr>
              <a:t>، ضربه به کف</a:t>
            </a:r>
            <a:endParaRPr lang="en-US" sz="2400" dirty="0">
              <a:latin typeface="2  Nazanin"/>
              <a:cs typeface="Nazanin" panose="00000400000000000000"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a:off x="1447800" y="609600"/>
            <a:ext cx="6248400" cy="4571999"/>
          </a:xfrm>
          <a:prstGeom prst="rect">
            <a:avLst/>
          </a:prstGeom>
          <a:noFill/>
          <a:ln>
            <a:noFill/>
          </a:ln>
        </p:spPr>
      </p:pic>
      <p:sp>
        <p:nvSpPr>
          <p:cNvPr id="5" name="Rectangle 4"/>
          <p:cNvSpPr/>
          <p:nvPr/>
        </p:nvSpPr>
        <p:spPr>
          <a:xfrm>
            <a:off x="2819400" y="5638800"/>
            <a:ext cx="4201791" cy="461665"/>
          </a:xfrm>
          <a:prstGeom prst="rect">
            <a:avLst/>
          </a:prstGeom>
        </p:spPr>
        <p:txBody>
          <a:bodyPr wrap="none">
            <a:spAutoFit/>
          </a:bodyPr>
          <a:lstStyle/>
          <a:p>
            <a:r>
              <a:rPr lang="fa-IR" sz="2400" dirty="0" smtClean="0">
                <a:cs typeface="Nazanin" panose="00000400000000000000" pitchFamily="2" charset="-78"/>
              </a:rPr>
              <a:t>وضعيت هاي طراحي چرخشي، </a:t>
            </a:r>
            <a:r>
              <a:rPr lang="fa-IR" sz="2400" dirty="0">
                <a:cs typeface="Nazanin" panose="00000400000000000000" pitchFamily="2" charset="-78"/>
              </a:rPr>
              <a:t>ضربه </a:t>
            </a:r>
            <a:r>
              <a:rPr lang="fa-IR" sz="2400" dirty="0" smtClean="0">
                <a:cs typeface="Nazanin" panose="00000400000000000000" pitchFamily="2" charset="-78"/>
              </a:rPr>
              <a:t>جانبي</a:t>
            </a:r>
            <a:endParaRPr lang="en-US" sz="2400" dirty="0">
              <a:cs typeface="Nazanin" panose="00000400000000000000" pitchFamily="2" charset="-7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r" rtl="1">
              <a:lnSpc>
                <a:spcPct val="150000"/>
              </a:lnSpc>
            </a:pPr>
            <a:r>
              <a:rPr lang="fa-IR" sz="2700" b="1" dirty="0">
                <a:cs typeface="Nazanin" panose="00000400000000000000" pitchFamily="2" charset="-78"/>
              </a:rPr>
              <a:t>بال ها. </a:t>
            </a:r>
            <a:r>
              <a:rPr lang="fa-IR" sz="3100" dirty="0" smtClean="0"/>
              <a:t/>
            </a:r>
            <a:br>
              <a:rPr lang="fa-IR" sz="3100" dirty="0" smtClean="0"/>
            </a:br>
            <a:r>
              <a:rPr lang="fa-IR" sz="2700" dirty="0">
                <a:cs typeface="Nazanin" panose="00000400000000000000" pitchFamily="2" charset="-78"/>
              </a:rPr>
              <a:t>براي هواپيماي نوع </a:t>
            </a:r>
            <a:r>
              <a:rPr lang="en-US" sz="2700" dirty="0">
                <a:cs typeface="Nazanin" panose="00000400000000000000" pitchFamily="2" charset="-78"/>
              </a:rPr>
              <a:t>I</a:t>
            </a:r>
            <a:r>
              <a:rPr lang="fa-IR" sz="2700" dirty="0">
                <a:cs typeface="Nazanin" panose="00000400000000000000" pitchFamily="2" charset="-78"/>
              </a:rPr>
              <a:t>، طراحي بال بايد بطوري باشد که تا باعث شود بال ها تحت بارهاي اينرسي شديد بر اثر اصابت به مانعي مانند تپه هاي زميني از بدنه جدا شوند. از بال هاي هواپيماي نوع </a:t>
            </a:r>
            <a:r>
              <a:rPr lang="en-US" sz="2700" dirty="0">
                <a:cs typeface="Nazanin" panose="00000400000000000000" pitchFamily="2" charset="-78"/>
              </a:rPr>
              <a:t>II</a:t>
            </a:r>
            <a:r>
              <a:rPr lang="fa-IR" sz="2700" dirty="0">
                <a:cs typeface="Nazanin" panose="00000400000000000000" pitchFamily="2" charset="-78"/>
              </a:rPr>
              <a:t> براي پشتيباني از مخزن هاي خارجي به منظور  ممانعت از غلتيدن هلي کوپتر در بسياري از تصادف ها استفاده مي شود و نبايد شکننده باشد، اما بايد مخزن ها بتوانند تحت بارهاي شديد </a:t>
            </a:r>
            <a:r>
              <a:rPr lang="en-US" sz="2700" dirty="0">
                <a:cs typeface="Nazanin" panose="00000400000000000000" pitchFamily="2" charset="-78"/>
              </a:rPr>
              <a:t>G</a:t>
            </a:r>
            <a:r>
              <a:rPr lang="fa-IR" sz="2700" dirty="0">
                <a:cs typeface="Nazanin" panose="00000400000000000000" pitchFamily="2" charset="-78"/>
              </a:rPr>
              <a:t> تفکيک شوند در حالي که يکپارچگي ساختاري بال هاي حفظ شوند. به هر حال، بال بايد قبل از فروپاشي خود ساختار بدنه به منظور حفظ انسجام ساختار آن، از بدنه جدا شود</a:t>
            </a:r>
            <a:r>
              <a:rPr lang="fa-IR" sz="3100" dirty="0"/>
              <a:t>. </a:t>
            </a:r>
            <a:r>
              <a:rPr lang="en-US" dirty="0"/>
              <a:t/>
            </a:r>
            <a:br>
              <a:rPr lang="en-US" dirty="0"/>
            </a:b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228600"/>
            <a:ext cx="8382000" cy="5632311"/>
          </a:xfrm>
          <a:prstGeom prst="rect">
            <a:avLst/>
          </a:prstGeom>
        </p:spPr>
        <p:txBody>
          <a:bodyPr wrap="square">
            <a:spAutoFit/>
          </a:bodyPr>
          <a:lstStyle/>
          <a:p>
            <a:pPr indent="359410" algn="just" rtl="1">
              <a:lnSpc>
                <a:spcPct val="150000"/>
              </a:lnSpc>
              <a:spcAft>
                <a:spcPts val="0"/>
              </a:spcAft>
            </a:pPr>
            <a:r>
              <a:rPr lang="fa-IR" sz="2400" b="1" dirty="0">
                <a:latin typeface="+mj-lt"/>
                <a:ea typeface="+mj-ea"/>
                <a:cs typeface="Nazanin" panose="00000400000000000000" pitchFamily="2" charset="-78"/>
              </a:rPr>
              <a:t>ارابۀ فرود</a:t>
            </a:r>
            <a:endParaRPr lang="en-US" sz="2400" b="1" dirty="0">
              <a:latin typeface="+mj-lt"/>
              <a:ea typeface="+mj-ea"/>
              <a:cs typeface="Nazanin" panose="00000400000000000000" pitchFamily="2" charset="-78"/>
            </a:endParaRPr>
          </a:p>
          <a:p>
            <a:pPr algn="r" rtl="1">
              <a:lnSpc>
                <a:spcPct val="150000"/>
              </a:lnSpc>
            </a:pPr>
            <a:r>
              <a:rPr lang="fa-IR" sz="2400" dirty="0">
                <a:latin typeface="+mj-lt"/>
                <a:ea typeface="+mj-ea"/>
                <a:cs typeface="Nazanin" panose="00000400000000000000" pitchFamily="2" charset="-78"/>
              </a:rPr>
              <a:t>ارابۀ فرود بازشده می­بایست باعث جذب انرژی ضربه شود تا بدین ترتیب سرعت عمودی بدنه تحت شرایط سقوط تعریف­شده در بخش 4-2، کاهش یابد. حداقل شرط برای وسیلۀ پرندۀ نوع </a:t>
            </a:r>
            <a:r>
              <a:rPr lang="en-US" sz="2400" dirty="0">
                <a:latin typeface="+mj-lt"/>
                <a:ea typeface="+mj-ea"/>
                <a:cs typeface="Nazanin" panose="00000400000000000000" pitchFamily="2" charset="-78"/>
              </a:rPr>
              <a:t>II </a:t>
            </a:r>
            <a:r>
              <a:rPr lang="fa-IR" sz="2400" dirty="0">
                <a:latin typeface="+mj-lt"/>
                <a:ea typeface="+mj-ea"/>
                <a:cs typeface="Nazanin" panose="00000400000000000000" pitchFamily="2" charset="-78"/>
              </a:rPr>
              <a:t>این استکه ارابۀ فرود بتواند شتاب وسیلۀ پرنده را وقتی که نیروی برآی پرۀ روتور برابر با وزن ناخالص برخاست هواپیما است، کاهش داده و از یک سرعت ضربۀ 20 فوت بر ثانیه به سرعت صفر برساند، بدون اینکه بدنۀ وسیلۀ پرنده با زمین برخورد کند. تغییرشکل پلاستیکی و آسیب ارابۀ فرود قابل قبول است؛ بهر حال باقی ساختار وسیلۀ پرنده به جز احتمالاً پره­های روتور باید بعد از ضربه قابل پرواز باشند. این معیارها می­بایست در حالت­های مختلف زوایای بدنه با زاویۀ غلت </a:t>
            </a:r>
            <a:r>
              <a:rPr lang="en-US" sz="2400" dirty="0">
                <a:latin typeface="+mj-lt"/>
                <a:ea typeface="+mj-ea"/>
                <a:cs typeface="Nazanin" panose="00000400000000000000" pitchFamily="2" charset="-78"/>
              </a:rPr>
              <a:t>°</a:t>
            </a:r>
            <a:r>
              <a:rPr lang="fa-IR" sz="2400" dirty="0">
                <a:latin typeface="+mj-lt"/>
                <a:ea typeface="+mj-ea"/>
                <a:cs typeface="Nazanin" panose="00000400000000000000" pitchFamily="2" charset="-78"/>
              </a:rPr>
              <a:t>10± و زاویۀ پیچ از </a:t>
            </a:r>
            <a:r>
              <a:rPr lang="en-US" sz="2400" dirty="0">
                <a:latin typeface="+mj-lt"/>
                <a:ea typeface="+mj-ea"/>
                <a:cs typeface="Nazanin" panose="00000400000000000000" pitchFamily="2" charset="-78"/>
              </a:rPr>
              <a:t>°</a:t>
            </a:r>
            <a:r>
              <a:rPr lang="fa-IR" sz="2400" dirty="0">
                <a:latin typeface="+mj-lt"/>
                <a:ea typeface="+mj-ea"/>
                <a:cs typeface="Nazanin" panose="00000400000000000000" pitchFamily="2" charset="-78"/>
              </a:rPr>
              <a:t>5– تا</a:t>
            </a:r>
            <a:r>
              <a:rPr lang="en-US" sz="2400" dirty="0">
                <a:latin typeface="+mj-lt"/>
                <a:ea typeface="+mj-ea"/>
                <a:cs typeface="Nazanin" panose="00000400000000000000" pitchFamily="2" charset="-78"/>
              </a:rPr>
              <a:t>°</a:t>
            </a:r>
            <a:r>
              <a:rPr lang="fa-IR" sz="2400" dirty="0">
                <a:latin typeface="+mj-lt"/>
                <a:ea typeface="+mj-ea"/>
                <a:cs typeface="Nazanin" panose="00000400000000000000" pitchFamily="2" charset="-78"/>
              </a:rPr>
              <a:t>15+ مانند آنچه در شکل(2) آمده است، برقرار باشد</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r" rtl="1"/>
            <a:r>
              <a:rPr lang="fa-IR" sz="2700" b="1" dirty="0">
                <a:cs typeface="Nazanin" panose="00000400000000000000" pitchFamily="2" charset="-78"/>
              </a:rPr>
              <a:t>حفظ جرم بالا</a:t>
            </a:r>
            <a:r>
              <a:rPr lang="en-US" sz="2700" dirty="0"/>
              <a:t/>
            </a:r>
            <a:br>
              <a:rPr lang="en-US" sz="2700" dirty="0"/>
            </a:br>
            <a:r>
              <a:rPr lang="fa-IR" sz="2700" dirty="0">
                <a:cs typeface="Nazanin" panose="00000400000000000000" pitchFamily="2" charset="-78"/>
              </a:rPr>
              <a:t>هواپيماي نوع </a:t>
            </a:r>
            <a:r>
              <a:rPr lang="en-US" sz="2700" dirty="0">
                <a:cs typeface="Nazanin" panose="00000400000000000000" pitchFamily="2" charset="-78"/>
              </a:rPr>
              <a:t>I</a:t>
            </a:r>
            <a:r>
              <a:rPr lang="fa-IR" sz="2700" dirty="0">
                <a:cs typeface="Nazanin" panose="00000400000000000000" pitchFamily="2" charset="-78"/>
              </a:rPr>
              <a:t>. مانت نگه دارنده موتور بايد طوري طراحي شود که موتور به ساختار اصلي بدنه تحت شرايط سقوط ذکر شده در بخش 4.2 چسبيده باقي بماند، حتي اگر شکستگي شديد قطعات موتور و ساختار حفاظتي پيش آيد. ساختار اصلي که از موتور محافظت مي کند بايد قبل از وقوع خرابي مانت موتور از کار بيفتد تا از هم جدا شود. مجموعه قطعات موتور و ساختارهاي حفاظتي، از جمله ديواره هاي فايروال، بايد براي به حداقل رساندن کندن زمين طراحي شوند. </a:t>
            </a:r>
            <a:r>
              <a:rPr lang="en-US" sz="2700" dirty="0">
                <a:cs typeface="Nazanin" panose="00000400000000000000" pitchFamily="2" charset="-78"/>
              </a:rPr>
              <a:t/>
            </a:r>
            <a:br>
              <a:rPr lang="en-US" sz="2700" dirty="0">
                <a:cs typeface="Nazanin" panose="00000400000000000000" pitchFamily="2" charset="-78"/>
              </a:rPr>
            </a:br>
            <a:endParaRPr lang="en-US" sz="2700" dirty="0">
              <a:cs typeface="Nazanin" panose="00000400000000000000"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927804"/>
            <a:ext cx="7772400" cy="1470025"/>
          </a:xfrm>
        </p:spPr>
        <p:txBody>
          <a:bodyPr>
            <a:normAutofit fontScale="90000"/>
          </a:bodyPr>
          <a:lstStyle/>
          <a:p>
            <a:pPr algn="r" rtl="1"/>
            <a:r>
              <a:rPr lang="fa-IR" sz="2700" b="1" dirty="0">
                <a:cs typeface="Nazanin" panose="00000400000000000000" pitchFamily="2" charset="-78"/>
              </a:rPr>
              <a:t>هواپيماي نوع </a:t>
            </a:r>
            <a:r>
              <a:rPr lang="en-US" sz="2700" b="1" dirty="0">
                <a:cs typeface="Nazanin" panose="00000400000000000000" pitchFamily="2" charset="-78"/>
              </a:rPr>
              <a:t>II</a:t>
            </a:r>
            <a:r>
              <a:rPr lang="en-US" sz="2200" dirty="0"/>
              <a:t/>
            </a:r>
            <a:br>
              <a:rPr lang="en-US" sz="2200" dirty="0"/>
            </a:br>
            <a:r>
              <a:rPr lang="en-US" sz="2700" dirty="0">
                <a:cs typeface="Nazanin" panose="00000400000000000000" pitchFamily="2" charset="-78"/>
              </a:rPr>
              <a:t>a</a:t>
            </a:r>
            <a:r>
              <a:rPr lang="fa-IR" sz="2700" dirty="0">
                <a:cs typeface="Nazanin" panose="00000400000000000000" pitchFamily="2" charset="-78"/>
              </a:rPr>
              <a:t>. مجموعه قطعات موتور، بخش انتقال نيرو، مخازن سوخت، شفت روتور و ساير آيتم هايي که جرم بالايي دارند بايد به منظور جلوگيري از جابه جايي شان تحت شرايط سقوط </a:t>
            </a:r>
            <a:r>
              <a:rPr lang="fa-IR" sz="2700" dirty="0" smtClean="0">
                <a:cs typeface="Nazanin" panose="00000400000000000000" pitchFamily="2" charset="-78"/>
              </a:rPr>
              <a:t>ذکر شده </a:t>
            </a:r>
            <a:r>
              <a:rPr lang="fa-IR" sz="2700" dirty="0">
                <a:cs typeface="Nazanin" panose="00000400000000000000" pitchFamily="2" charset="-78"/>
              </a:rPr>
              <a:t>براي سرنشينان خطرناک خواهند بود، طراحي شوند. </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b</a:t>
            </a:r>
            <a:r>
              <a:rPr lang="fa-IR" sz="2700" dirty="0">
                <a:cs typeface="Nazanin" panose="00000400000000000000" pitchFamily="2" charset="-78"/>
              </a:rPr>
              <a:t>. بخش انتقال نيرو و بخش اصلي روتور نبايد طوري جابه جا شوند که در شرايط ضربه زير براي سرنشينان خطرناک باشند:</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(1) غلتيدن در حول محور رول يا پيچ وسيله</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(2) ضربه يک جسم مانع به تيغه اصلي روتور که در 10% دهانه تيغه خارجي رخ مي دهد.  فرض مي شود جسم مانع يک استوانه سخت با ضخامت 8 اينچ است. </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c</a:t>
            </a:r>
            <a:r>
              <a:rPr lang="fa-IR" sz="2700" dirty="0">
                <a:cs typeface="Nazanin" panose="00000400000000000000" pitchFamily="2" charset="-78"/>
              </a:rPr>
              <a:t>. تمام آيتم هايي که جرم بالايي دارند و در زمان سقوط مي توانند براي خدمه خطرناک باشند بايد طوري طراحي شوند که در برابر فاکتورهاي بار نهايي زير مقاومت کنند.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(1)  هر کدام جداگانه اعمال مي شوند</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طولي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عمودي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عرضي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(2) به طور همزمان اعمال مي شوند</a:t>
            </a:r>
            <a:r>
              <a:rPr lang="en-US" dirty="0"/>
              <a:t/>
            </a:r>
            <a:br>
              <a:rPr lang="en-US" dirty="0"/>
            </a:br>
            <a:endParaRPr lang="en-US" dirty="0"/>
          </a:p>
        </p:txBody>
      </p:sp>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a:off x="130629" y="4419600"/>
            <a:ext cx="5181600" cy="1828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838200"/>
            <a:ext cx="7772400" cy="1470025"/>
          </a:xfrm>
        </p:spPr>
        <p:txBody>
          <a:bodyPr>
            <a:normAutofit fontScale="90000"/>
          </a:bodyPr>
          <a:lstStyle/>
          <a:p>
            <a:pPr algn="r"/>
            <a:r>
              <a:rPr lang="ar-SA" sz="3100" b="1" dirty="0" smtClean="0">
                <a:cs typeface="Nazanin" panose="00000400000000000000" pitchFamily="2" charset="-78"/>
              </a:rPr>
              <a:t>هدف</a:t>
            </a:r>
            <a:r>
              <a:rPr lang="fa-IR" b="1" dirty="0" smtClean="0">
                <a:cs typeface="Nazanin" panose="00000400000000000000" pitchFamily="2" charset="-78"/>
              </a:rPr>
              <a:t/>
            </a:r>
            <a:br>
              <a:rPr lang="fa-IR" b="1" dirty="0" smtClean="0">
                <a:cs typeface="Nazanin" panose="00000400000000000000" pitchFamily="2" charset="-78"/>
              </a:rPr>
            </a:br>
            <a:r>
              <a:rPr lang="fa-IR" b="1" dirty="0" smtClean="0">
                <a:cs typeface="Nazanin" panose="00000400000000000000" pitchFamily="2" charset="-78"/>
              </a:rPr>
              <a:t> </a:t>
            </a:r>
            <a:r>
              <a:rPr lang="fa-IR" sz="2700" dirty="0">
                <a:cs typeface="Nazanin" panose="00000400000000000000" pitchFamily="2" charset="-78"/>
              </a:rPr>
              <a:t>اين سند حداقل معيارهاي مقاومت در برابر سقوط که بايد در مراحل اوليه طراحي سيستمي هواپيما پياده شوند را مطرح مي کند</a:t>
            </a:r>
            <a:r>
              <a:rPr lang="fa-IR" sz="2200" b="1" dirty="0">
                <a:cs typeface="Nazanin" panose="00000400000000000000" pitchFamily="2" charset="-78"/>
              </a:rPr>
              <a:t>.</a:t>
            </a:r>
            <a:r>
              <a:rPr lang="en-US" dirty="0"/>
              <a:t/>
            </a:r>
            <a:br>
              <a:rPr lang="en-US" dirty="0"/>
            </a:br>
            <a:endParaRPr lang="en-US" dirty="0"/>
          </a:p>
        </p:txBody>
      </p:sp>
      <p:sp>
        <p:nvSpPr>
          <p:cNvPr id="3" name="Subtitle 2"/>
          <p:cNvSpPr>
            <a:spLocks noGrp="1"/>
          </p:cNvSpPr>
          <p:nvPr>
            <p:ph type="subTitle" idx="1"/>
          </p:nvPr>
        </p:nvSpPr>
        <p:spPr>
          <a:xfrm>
            <a:off x="381000" y="2286000"/>
            <a:ext cx="8305800" cy="4114800"/>
          </a:xfrm>
        </p:spPr>
        <p:txBody>
          <a:bodyPr>
            <a:normAutofit fontScale="62500" lnSpcReduction="20000"/>
          </a:bodyPr>
          <a:lstStyle/>
          <a:p>
            <a:pPr algn="just" rtl="1"/>
            <a:r>
              <a:rPr lang="ar-SA" sz="3600" b="1" dirty="0">
                <a:solidFill>
                  <a:schemeClr val="tx1"/>
                </a:solidFill>
                <a:latin typeface="+mj-lt"/>
                <a:ea typeface="+mj-ea"/>
                <a:cs typeface="Nazanin" panose="00000400000000000000" pitchFamily="2" charset="-78"/>
              </a:rPr>
              <a:t>مقاومت سيستمي در برابر </a:t>
            </a:r>
            <a:r>
              <a:rPr lang="ar-SA" sz="3600" b="1" dirty="0" smtClean="0">
                <a:solidFill>
                  <a:schemeClr val="tx1"/>
                </a:solidFill>
                <a:latin typeface="+mj-lt"/>
                <a:ea typeface="+mj-ea"/>
                <a:cs typeface="Nazanin" panose="00000400000000000000" pitchFamily="2" charset="-78"/>
              </a:rPr>
              <a:t>سقوط</a:t>
            </a:r>
            <a:endParaRPr lang="fa-IR" sz="3600" b="1" dirty="0">
              <a:solidFill>
                <a:schemeClr val="tx1"/>
              </a:solidFill>
              <a:latin typeface="+mj-lt"/>
              <a:ea typeface="+mj-ea"/>
              <a:cs typeface="Nazanin" panose="00000400000000000000" pitchFamily="2" charset="-78"/>
            </a:endParaRPr>
          </a:p>
          <a:p>
            <a:pPr algn="just" rtl="1">
              <a:lnSpc>
                <a:spcPct val="170000"/>
              </a:lnSpc>
            </a:pPr>
            <a:r>
              <a:rPr lang="fa-IR" sz="3100" dirty="0">
                <a:solidFill>
                  <a:schemeClr val="tx1"/>
                </a:solidFill>
                <a:latin typeface="+mj-lt"/>
                <a:ea typeface="+mj-ea"/>
                <a:cs typeface="Nazanin" panose="00000400000000000000" pitchFamily="2" charset="-78"/>
              </a:rPr>
              <a:t> سيستم هاي هواپيمايي تحت پوشش اين استاندارد مي بايست به نحوي طراحي شده باشند که از مرگ و مير سرنشينان جلوگيري کنند و تعداد و شدت جراحات در زمان برخوردهاي سقوط با شدت مشخص شده </a:t>
            </a:r>
            <a:r>
              <a:rPr lang="fa-IR" sz="3100" dirty="0" smtClean="0">
                <a:solidFill>
                  <a:schemeClr val="tx1"/>
                </a:solidFill>
                <a:latin typeface="+mj-lt"/>
                <a:ea typeface="+mj-ea"/>
                <a:cs typeface="Nazanin" panose="00000400000000000000" pitchFamily="2" charset="-78"/>
              </a:rPr>
              <a:t>در پاراگراف </a:t>
            </a:r>
            <a:r>
              <a:rPr lang="fa-IR" sz="3100" dirty="0">
                <a:solidFill>
                  <a:schemeClr val="tx1"/>
                </a:solidFill>
                <a:latin typeface="+mj-lt"/>
                <a:ea typeface="+mj-ea"/>
                <a:cs typeface="Nazanin" panose="00000400000000000000" pitchFamily="2" charset="-78"/>
              </a:rPr>
              <a:t>4.2  را به حداقل برسانند و ميزان خسارت وارده به هواپيما را نيز به حداقل برسانند. براي رسيدن به اين هدف مي بايست ترکيبي از مؤثرترين فاکتورهاي موثر درمقاومت در برابر سقوط ذکر شده در پاراگراف 4.2 و الزامات ذکر شده در پاراگراف 5 انتخاب شود. طراح بايد با در نظر گرفتن قابليت هاي اجزاء در انتخاب ميزان سازگاري با هر فاکتور دقت کند. براي مثال، ميزان انرژي جذب شده توسط ارابه فرود، ساختار و صندلي ها تعيين شود و  با استفاده از يک شيوه آناليز سيستمي ميزان مقاومت کل سيستم هواپيما در برابر سقوط طوري تعيين شود که به آنچه مورد نظر است نزديک باشد.  </a:t>
            </a:r>
            <a:endParaRPr lang="en-US" sz="3100" dirty="0">
              <a:solidFill>
                <a:schemeClr val="tx1"/>
              </a:solidFill>
              <a:latin typeface="+mj-lt"/>
              <a:ea typeface="+mj-ea"/>
              <a:cs typeface="Nazanin" panose="00000400000000000000" pitchFamily="2" charset="-78"/>
            </a:endParaRP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971800"/>
            <a:ext cx="8458200" cy="1470025"/>
          </a:xfrm>
        </p:spPr>
        <p:txBody>
          <a:bodyPr>
            <a:normAutofit fontScale="90000"/>
          </a:bodyPr>
          <a:lstStyle/>
          <a:p>
            <a:pPr algn="r"/>
            <a:r>
              <a:rPr lang="ar-SA" sz="2200" b="1" dirty="0"/>
              <a:t>کمربند </a:t>
            </a:r>
            <a:r>
              <a:rPr lang="ar-SA" sz="2200" b="1" dirty="0" smtClean="0"/>
              <a:t>ايمني سرنشينان</a:t>
            </a:r>
            <a:r>
              <a:rPr lang="fa-IR" sz="2200" dirty="0" smtClean="0"/>
              <a:t>.</a:t>
            </a:r>
            <a:br>
              <a:rPr lang="fa-IR" sz="2200" dirty="0" smtClean="0"/>
            </a:br>
            <a:r>
              <a:rPr lang="fa-IR" sz="2200" dirty="0" smtClean="0"/>
              <a:t> </a:t>
            </a:r>
            <a:r>
              <a:rPr lang="fa-IR" sz="2700" dirty="0">
                <a:cs typeface="Nazanin" panose="00000400000000000000" pitchFamily="2" charset="-78"/>
              </a:rPr>
              <a:t>سرنشينان بايد در محل هاي صندلي و برانکارد در هواپيما در زمان سقوط هايي با شدن بيان شده در </a:t>
            </a:r>
            <a:r>
              <a:rPr lang="fa-IR" sz="2700" dirty="0" smtClean="0">
                <a:cs typeface="Nazanin" panose="00000400000000000000" pitchFamily="2" charset="-78"/>
              </a:rPr>
              <a:t>قبل </a:t>
            </a:r>
            <a:r>
              <a:rPr lang="fa-IR" sz="2700" dirty="0">
                <a:cs typeface="Nazanin" panose="00000400000000000000" pitchFamily="2" charset="-78"/>
              </a:rPr>
              <a:t>باقي بمانند. طراحي محل نشستن و برانکارد بايد هماهنگ و مطابق با ساير بخشهاي هواپيما تحت پوشش اين استاندارد باشند تا بدين ترتيب طراحي سيستم هواپيماي کاملاً مؤثر و منسجم مقاوم در برابر سقوط فراهم شود. </a:t>
            </a:r>
            <a:br>
              <a:rPr lang="fa-IR" sz="2700" dirty="0">
                <a:cs typeface="Nazanin" panose="00000400000000000000" pitchFamily="2" charset="-78"/>
              </a:rPr>
            </a:br>
            <a:r>
              <a:rPr lang="fa-IR" sz="2700" dirty="0">
                <a:cs typeface="Nazanin" panose="00000400000000000000" pitchFamily="2" charset="-78"/>
              </a:rPr>
              <a:t>صندلي ها و برانکاردها مي توانند به سقف و يا کف هواپيما متصل شوند تا به واکنش وسيله پرنده بارهاي رو به جلو و جانبي کمک کنند. به هر حال، نه صندلي ها و نه برانکارد ها بايد از ساختار بالايي جدا باشند مگر اين که سقف بتواند، با حداقل تغيير شکل، در برابر بارهاي جانبي رو به پايين که توسط صندلي يا برانکارد سرنشينان وارد مي کنند تحت شرايط سقوط مقاومت کند. </a:t>
            </a:r>
            <a:br>
              <a:rPr lang="fa-IR" sz="2700" dirty="0">
                <a:cs typeface="Nazanin" panose="00000400000000000000" pitchFamily="2" charset="-78"/>
              </a:rPr>
            </a:br>
            <a:r>
              <a:rPr lang="fa-IR" sz="2700" dirty="0">
                <a:cs typeface="Nazanin" panose="00000400000000000000" pitchFamily="2" charset="-78"/>
              </a:rPr>
              <a:t>سازه هواپيما بايد قدرت کافي براي واکنش در برابر بارهاي صندلي يا برانکارد حاصل از شرايط مورد نياز ضربه در اثر سقوط جدول </a:t>
            </a:r>
            <a:r>
              <a:rPr lang="en-US" sz="2700" dirty="0">
                <a:cs typeface="Nazanin" panose="00000400000000000000" pitchFamily="2" charset="-78"/>
              </a:rPr>
              <a:t>I</a:t>
            </a:r>
            <a:r>
              <a:rPr lang="fa-IR" sz="2700" dirty="0">
                <a:cs typeface="Nazanin" panose="00000400000000000000" pitchFamily="2" charset="-78"/>
              </a:rPr>
              <a:t> را داشته باشد. طراحي صندلي و برانکارد بايد طوري باشد که بيشترين ميزان حفاظت عملي و تماس را براي فضاي سرنشينان در جهت هايي که ضربه بسيار محتمل و شديد خواهد بود، فراهم آورد. صندلي ها بايد يک ابزار داخلي براي بقاء در برابر نيروي سقوط به وجود آورند. در اطراف صندلي بايد فضاي کافي وجود داشته باشد تا تغيير شکل الاستيک جانبي يا رو به جلو باعث تماس صندلي با ساختار اطراف نشود و با انرژي جذب شده از حرکت صندلي تداخل پيدا نکند.</a:t>
            </a:r>
            <a:r>
              <a:rPr lang="en-US" sz="2700" dirty="0">
                <a:cs typeface="Nazanin" panose="00000400000000000000" pitchFamily="2" charset="-78"/>
              </a:rPr>
              <a:t/>
            </a:r>
            <a:br>
              <a:rPr lang="en-US" sz="2700" dirty="0">
                <a:cs typeface="Nazanin" panose="00000400000000000000" pitchFamily="2" charset="-78"/>
              </a:rPr>
            </a:br>
            <a:endParaRPr lang="en-US" sz="2700" dirty="0">
              <a:cs typeface="Nazanin" panose="00000400000000000000"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895600"/>
            <a:ext cx="8534400" cy="1470025"/>
          </a:xfrm>
        </p:spPr>
        <p:txBody>
          <a:bodyPr>
            <a:normAutofit fontScale="90000"/>
          </a:bodyPr>
          <a:lstStyle/>
          <a:p>
            <a:pPr algn="r" rtl="1"/>
            <a:r>
              <a:rPr lang="fa-IR" sz="2700" b="1" dirty="0" smtClean="0"/>
              <a:t>جايگاه هاي </a:t>
            </a:r>
            <a:r>
              <a:rPr lang="fa-IR" sz="2700" b="1" dirty="0"/>
              <a:t>نشستن (</a:t>
            </a:r>
            <a:r>
              <a:rPr lang="fa-IR" sz="2700" b="1" dirty="0" smtClean="0"/>
              <a:t>صندلي </a:t>
            </a:r>
            <a:r>
              <a:rPr lang="fa-IR" sz="2700" b="1" dirty="0"/>
              <a:t>ها)</a:t>
            </a:r>
            <a:r>
              <a:rPr lang="en-US" sz="2700" dirty="0"/>
              <a:t/>
            </a:r>
            <a:br>
              <a:rPr lang="en-US" sz="2700" dirty="0"/>
            </a:br>
            <a:r>
              <a:rPr lang="fa-IR" sz="2700" b="1" dirty="0" smtClean="0"/>
              <a:t> </a:t>
            </a:r>
            <a:r>
              <a:rPr lang="fa-IR" sz="2700" dirty="0">
                <a:cs typeface="Nazanin" panose="00000400000000000000" pitchFamily="2" charset="-78"/>
              </a:rPr>
              <a:t>خلبان و کمک خلبان. صندلي هاي خلبان و کمک خلبان بايد مطابق با </a:t>
            </a:r>
            <a:r>
              <a:rPr lang="en-US" sz="2700" dirty="0">
                <a:cs typeface="Nazanin" panose="00000400000000000000" pitchFamily="2" charset="-78"/>
              </a:rPr>
              <a:t>MIL-S-58095</a:t>
            </a:r>
            <a:r>
              <a:rPr lang="fa-IR" sz="2700" dirty="0">
                <a:cs typeface="Nazanin" panose="00000400000000000000" pitchFamily="2" charset="-78"/>
              </a:rPr>
              <a:t> باشند. هر گونه امان که باعث بشود صندلي در نيروهاي زير نيروي شکست کف وسيله پرنده بشکند، بايد با يک ماده شکننده پوشش داده شود تا صندلي از طريق پوشش با مقاومت کمتر از 150 پوند برخورد کند. </a:t>
            </a:r>
            <a:r>
              <a:rPr lang="fa-IR" sz="2700" dirty="0" smtClean="0"/>
              <a:t/>
            </a:r>
            <a:br>
              <a:rPr lang="fa-IR" sz="2700" dirty="0" smtClean="0"/>
            </a:br>
            <a:r>
              <a:rPr lang="en-US" sz="2700" dirty="0"/>
              <a:t/>
            </a:r>
            <a:br>
              <a:rPr lang="en-US" sz="2700" dirty="0"/>
            </a:br>
            <a:r>
              <a:rPr lang="fa-IR" sz="2700" b="1" dirty="0">
                <a:cs typeface="Nazanin" panose="00000400000000000000" pitchFamily="2" charset="-78"/>
              </a:rPr>
              <a:t>کابين. </a:t>
            </a:r>
            <a:r>
              <a:rPr lang="fa-IR" sz="2700" dirty="0">
                <a:cs typeface="Nazanin" panose="00000400000000000000" pitchFamily="2" charset="-78"/>
              </a:rPr>
              <a:t>صندلي هاي کابين که رو به جلو، پهلو و پشت هستند بايد مطابق با </a:t>
            </a:r>
            <a:r>
              <a:rPr lang="en-US" sz="2200" dirty="0">
                <a:cs typeface="Nazanin" panose="00000400000000000000" pitchFamily="2" charset="-78"/>
              </a:rPr>
              <a:t>MIL-S</a:t>
            </a:r>
            <a:r>
              <a:rPr lang="en-US" sz="2700" dirty="0">
                <a:cs typeface="Nazanin" panose="00000400000000000000" pitchFamily="2" charset="-78"/>
              </a:rPr>
              <a:t>-</a:t>
            </a:r>
            <a:r>
              <a:rPr lang="en-US" sz="2200" dirty="0">
                <a:cs typeface="Nazanin" panose="00000400000000000000" pitchFamily="2" charset="-78"/>
              </a:rPr>
              <a:t>85510 </a:t>
            </a:r>
            <a:r>
              <a:rPr lang="fa-IR" sz="2700" dirty="0">
                <a:cs typeface="Nazanin" panose="00000400000000000000" pitchFamily="2" charset="-78"/>
              </a:rPr>
              <a:t> باشند.</a:t>
            </a:r>
            <a:r>
              <a:rPr lang="fa-IR" sz="2700" dirty="0" smtClean="0"/>
              <a:t/>
            </a:r>
            <a:br>
              <a:rPr lang="fa-IR" sz="2700" dirty="0" smtClean="0"/>
            </a:br>
            <a:r>
              <a:rPr lang="fa-IR" sz="2700" dirty="0" smtClean="0"/>
              <a:t/>
            </a:r>
            <a:br>
              <a:rPr lang="fa-IR" sz="2700" dirty="0" smtClean="0"/>
            </a:br>
            <a:r>
              <a:rPr lang="fa-IR" sz="2700" b="1" dirty="0">
                <a:cs typeface="Nazanin" panose="00000400000000000000" pitchFamily="2" charset="-78"/>
              </a:rPr>
              <a:t>برانکارد ها. </a:t>
            </a:r>
            <a:r>
              <a:rPr lang="fa-IR" sz="2700" dirty="0">
                <a:cs typeface="Nazanin" panose="00000400000000000000" pitchFamily="2" charset="-78"/>
              </a:rPr>
              <a:t>از برانکاردهايي با استقامت بالا که در برابر بارهاي بخش </a:t>
            </a:r>
            <a:r>
              <a:rPr lang="fa-IR" sz="2700" dirty="0" smtClean="0">
                <a:cs typeface="Nazanin" panose="00000400000000000000" pitchFamily="2" charset="-78"/>
              </a:rPr>
              <a:t>قبل </a:t>
            </a:r>
            <a:r>
              <a:rPr lang="fa-IR" sz="2700" dirty="0">
                <a:cs typeface="Nazanin" panose="00000400000000000000" pitchFamily="2" charset="-78"/>
              </a:rPr>
              <a:t>مقاومت مي کنند بايد استفاده کرد.به عنوان را جايگزين، برانکاردهاي معمولي مي توانند به کار مي روند، در صورتي که يک نگهدارنده در زير هر برانکارد نصب شود بطوري که بار وارده را به طور مستقيم تحمل کند. </a:t>
            </a:r>
            <a:r>
              <a:rPr lang="fa-IR" sz="2400" dirty="0" smtClean="0"/>
              <a:t/>
            </a:r>
            <a:br>
              <a:rPr lang="fa-IR" sz="2400" dirty="0" smtClean="0"/>
            </a:br>
            <a:r>
              <a:rPr lang="en-US" sz="2400" dirty="0"/>
              <a:t/>
            </a:r>
            <a:br>
              <a:rPr lang="en-US" sz="2400" dirty="0"/>
            </a:br>
            <a:r>
              <a:rPr lang="fa-IR" sz="2700" b="1" dirty="0">
                <a:cs typeface="Nazanin" panose="00000400000000000000" pitchFamily="2" charset="-78"/>
              </a:rPr>
              <a:t>جهت گيري. </a:t>
            </a:r>
            <a:r>
              <a:rPr lang="fa-IR" sz="2700" dirty="0">
                <a:cs typeface="Nazanin" panose="00000400000000000000" pitchFamily="2" charset="-78"/>
              </a:rPr>
              <a:t>برانکاردهاي درون هواپيما بايد در جهتي باشند که در زمان يک سقوط احتمال زنده ماندن سرنشينان نگه داشته شده در برانکارد را فراهم آورند. در صورت ممکن جهت برانکارد بايد در جهت عرضي هواپيما باشد</a:t>
            </a:r>
            <a:r>
              <a:rPr lang="fa-IR" sz="2400" dirty="0"/>
              <a:t>. </a:t>
            </a:r>
            <a:r>
              <a:rPr lang="en-US" sz="2400" dirty="0"/>
              <a:t/>
            </a:r>
            <a:br>
              <a:rPr lang="en-US" sz="2400" dirty="0"/>
            </a:br>
            <a:r>
              <a:rPr lang="fa-IR" sz="2700" dirty="0" smtClean="0"/>
              <a:t> </a:t>
            </a:r>
            <a:r>
              <a:rPr lang="en-US" dirty="0"/>
              <a:t/>
            </a:r>
            <a:br>
              <a:rPr lang="en-US" dirty="0"/>
            </a:b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819400"/>
            <a:ext cx="7772400" cy="1470025"/>
          </a:xfrm>
        </p:spPr>
        <p:txBody>
          <a:bodyPr>
            <a:normAutofit fontScale="90000"/>
          </a:bodyPr>
          <a:lstStyle/>
          <a:p>
            <a:pPr algn="r" rtl="1"/>
            <a:r>
              <a:rPr lang="fa-IR" sz="2700" b="1" dirty="0">
                <a:cs typeface="Nazanin" panose="00000400000000000000" pitchFamily="2" charset="-78"/>
              </a:rPr>
              <a:t>سازه حفاظتي</a:t>
            </a:r>
            <a:r>
              <a:rPr lang="fa-IR" sz="2700" dirty="0">
                <a:cs typeface="Nazanin" panose="00000400000000000000" pitchFamily="2" charset="-78"/>
              </a:rPr>
              <a:t>. برانکارد هاي نصب شده بايد بتوانند بدون خرابي در برابر بار ايستاي رو به پايين </a:t>
            </a:r>
            <a:r>
              <a:rPr lang="en-US" sz="2700" dirty="0">
                <a:cs typeface="Nazanin" panose="00000400000000000000" pitchFamily="2" charset="-78"/>
              </a:rPr>
              <a:t>25 G</a:t>
            </a:r>
            <a:r>
              <a:rPr lang="fa-IR" sz="2700" dirty="0">
                <a:cs typeface="Nazanin" panose="00000400000000000000" pitchFamily="2" charset="-78"/>
              </a:rPr>
              <a:t>، با رو به بالاي </a:t>
            </a:r>
            <a:r>
              <a:rPr lang="en-US" sz="2700" dirty="0">
                <a:cs typeface="Nazanin" panose="00000400000000000000" pitchFamily="2" charset="-78"/>
              </a:rPr>
              <a:t>8 G</a:t>
            </a:r>
            <a:r>
              <a:rPr lang="fa-IR" sz="2700" dirty="0">
                <a:cs typeface="Nazanin" panose="00000400000000000000" pitchFamily="2" charset="-78"/>
              </a:rPr>
              <a:t>، بار رو ه جلوي </a:t>
            </a:r>
            <a:r>
              <a:rPr lang="en-US" sz="2700" dirty="0">
                <a:cs typeface="Nazanin" panose="00000400000000000000" pitchFamily="2" charset="-78"/>
              </a:rPr>
              <a:t>20 G</a:t>
            </a:r>
            <a:r>
              <a:rPr lang="fa-IR" sz="2700" dirty="0">
                <a:cs typeface="Nazanin" panose="00000400000000000000" pitchFamily="2" charset="-78"/>
              </a:rPr>
              <a:t>، و بار رو به پهلو </a:t>
            </a:r>
            <a:r>
              <a:rPr lang="en-US" sz="2700" dirty="0">
                <a:cs typeface="Nazanin" panose="00000400000000000000" pitchFamily="2" charset="-78"/>
              </a:rPr>
              <a:t>20 G</a:t>
            </a:r>
            <a:r>
              <a:rPr lang="fa-IR" sz="2700" dirty="0">
                <a:cs typeface="Nazanin" panose="00000400000000000000" pitchFamily="2" charset="-78"/>
              </a:rPr>
              <a:t> مقاومت کنند. بين کف و بالاي بخش حفاظ افقي پايين ترين برانکارد بايد حداقل فضاي خالي 8 اينچي قرار داشته باشد. بارهاي برانکارد بايد بر اساس وزن سرنشين 250 پوند محاسبه شوند. </a:t>
            </a:r>
            <a:r>
              <a:rPr lang="en-US" sz="2700" dirty="0"/>
              <a:t/>
            </a:r>
            <a:br>
              <a:rPr lang="en-US" sz="2700" dirty="0"/>
            </a:br>
            <a:r>
              <a:rPr lang="fa-IR" sz="2700" b="1" dirty="0" smtClean="0"/>
              <a:t> </a:t>
            </a:r>
            <a:r>
              <a:rPr lang="fa-IR" sz="2700" b="1" dirty="0">
                <a:cs typeface="Nazanin" panose="00000400000000000000" pitchFamily="2" charset="-78"/>
              </a:rPr>
              <a:t>اتصال به بدنه هواپيما</a:t>
            </a:r>
            <a:r>
              <a:rPr lang="fa-IR" sz="2700" dirty="0">
                <a:cs typeface="Nazanin" panose="00000400000000000000" pitchFamily="2" charset="-78"/>
              </a:rPr>
              <a:t>. اتصالات سازه کف بدنه هواپيما به برانکارد بايد به قدري قوي باشد که از نقص تحت شرايط بند </a:t>
            </a:r>
            <a:r>
              <a:rPr lang="fa-IR" sz="2700" dirty="0" smtClean="0">
                <a:cs typeface="Nazanin" panose="00000400000000000000" pitchFamily="2" charset="-78"/>
              </a:rPr>
              <a:t>قبل </a:t>
            </a:r>
            <a:r>
              <a:rPr lang="fa-IR" sz="2700" dirty="0">
                <a:cs typeface="Nazanin" panose="00000400000000000000" pitchFamily="2" charset="-78"/>
              </a:rPr>
              <a:t>ممانعت کند. اين اتصالات بايد به گونه طراحي شوند که اعضاي خدمه يا مسافران به راحتي در زمان بسته شده  برانکارد ها در جايشان قابل تشخيص باشند.</a:t>
            </a:r>
            <a:r>
              <a:rPr lang="fa-IR" sz="2700" dirty="0" smtClean="0"/>
              <a:t/>
            </a:r>
            <a:br>
              <a:rPr lang="fa-IR" sz="2700" dirty="0" smtClean="0"/>
            </a:br>
            <a:r>
              <a:rPr lang="fa-IR" sz="2700" dirty="0"/>
              <a:t/>
            </a:r>
            <a:br>
              <a:rPr lang="fa-IR" sz="2700" dirty="0"/>
            </a:br>
            <a:r>
              <a:rPr lang="fa-IR" sz="2700" b="1" dirty="0" smtClean="0"/>
              <a:t> </a:t>
            </a:r>
            <a:r>
              <a:rPr lang="fa-IR" sz="2700" b="1" dirty="0">
                <a:cs typeface="Nazanin" panose="00000400000000000000" pitchFamily="2" charset="-78"/>
              </a:rPr>
              <a:t>سيستم مهار</a:t>
            </a:r>
            <a:r>
              <a:rPr lang="fa-IR" sz="2700" dirty="0"/>
              <a:t>. </a:t>
            </a:r>
            <a:r>
              <a:rPr lang="fa-IR" sz="2700" dirty="0">
                <a:cs typeface="Nazanin" panose="00000400000000000000" pitchFamily="2" charset="-78"/>
              </a:rPr>
              <a:t>هر برانکارد بايد داراي دو تسمه رکاب کمري  براي </a:t>
            </a:r>
            <a:r>
              <a:rPr lang="fa-IR" sz="2700" dirty="0" smtClean="0">
                <a:cs typeface="Nazanin" panose="00000400000000000000" pitchFamily="2" charset="-78"/>
              </a:rPr>
              <a:t>مهار </a:t>
            </a:r>
            <a:r>
              <a:rPr lang="fa-IR" sz="2700" dirty="0">
                <a:cs typeface="Nazanin" panose="00000400000000000000" pitchFamily="2" charset="-78"/>
              </a:rPr>
              <a:t>باشد و هر تسمه بايد بتواند در برابر بار رفت و برگشتي 400 پوندي (در بارگيري کششي خالص 2000 پوند) مقاومت کند. در حالت بار 2000 پوندي کشش خالص،کش آمدگي تسمه براي حداقل طول تسمه 48 اينچي نبايد بيش از 4 اينچ باشد. تسمه ها بايد به طور خودکار طول را تنظيم کند وبه راحتي قابل جدا شدن باشند. </a:t>
            </a:r>
            <a:r>
              <a:rPr lang="en-US" dirty="0"/>
              <a:t/>
            </a:r>
            <a:br>
              <a:rPr lang="en-US" dirty="0"/>
            </a:b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667000"/>
            <a:ext cx="8534400" cy="1470025"/>
          </a:xfrm>
        </p:spPr>
        <p:txBody>
          <a:bodyPr>
            <a:noAutofit/>
          </a:bodyPr>
          <a:lstStyle/>
          <a:p>
            <a:pPr algn="r" rtl="1"/>
            <a:r>
              <a:rPr lang="fa-IR" sz="2400" b="1" dirty="0">
                <a:cs typeface="Nazanin" panose="00000400000000000000" pitchFamily="2" charset="-78"/>
              </a:rPr>
              <a:t>محفظه ضربه سرنشين. </a:t>
            </a:r>
            <a:r>
              <a:rPr lang="fa-IR" sz="2400" dirty="0">
                <a:cs typeface="Nazanin" panose="00000400000000000000" pitchFamily="2" charset="-78"/>
              </a:rPr>
              <a:t>محيط اطراف سرنشين بايد طوري طراحي شود که هرگاه عضوهاي بدني صدمه ببينند و با با سازه تماس پيدا کنند، جراحت به حداقل برسد. در راهنماي طراحي بقاء درسقوط محفظه هاي ضربه براي سر و اندام تحتاني مطرح شده است. </a:t>
            </a:r>
            <a:r>
              <a:rPr lang="fa-IR" sz="2000" dirty="0" smtClean="0"/>
              <a:t/>
            </a:r>
            <a:br>
              <a:rPr lang="fa-IR" sz="2000" dirty="0" smtClean="0"/>
            </a:br>
            <a:r>
              <a:rPr lang="en-US" sz="2000" dirty="0"/>
              <a:t/>
            </a:r>
            <a:br>
              <a:rPr lang="en-US" sz="2000" dirty="0"/>
            </a:br>
            <a:r>
              <a:rPr lang="fa-IR" sz="2400" b="1" dirty="0">
                <a:cs typeface="Nazanin" panose="00000400000000000000" pitchFamily="2" charset="-78"/>
              </a:rPr>
              <a:t>حفاظت از سر در برابر ضربه. </a:t>
            </a:r>
            <a:r>
              <a:rPr lang="fa-IR" sz="2400" dirty="0">
                <a:cs typeface="Nazanin" panose="00000400000000000000" pitchFamily="2" charset="-78"/>
              </a:rPr>
              <a:t>تولرانس ضربه سر در راهنماي طراحي بقاء سقوط تعريف شده است. پوشش ضربه سر بايد مطابق با ويژگي هاي حفاظتي زير باشد:</a:t>
            </a:r>
            <a:r>
              <a:rPr lang="en-US" sz="2400" dirty="0">
                <a:cs typeface="Nazanin" panose="00000400000000000000" pitchFamily="2" charset="-78"/>
              </a:rPr>
              <a:t/>
            </a:r>
            <a:br>
              <a:rPr lang="en-US" sz="2400" dirty="0">
                <a:cs typeface="Nazanin" panose="00000400000000000000" pitchFamily="2" charset="-78"/>
              </a:rPr>
            </a:br>
            <a:r>
              <a:rPr lang="en-US" sz="2400" dirty="0">
                <a:cs typeface="Nazanin" panose="00000400000000000000" pitchFamily="2" charset="-78"/>
              </a:rPr>
              <a:t>a</a:t>
            </a:r>
            <a:r>
              <a:rPr lang="fa-IR" sz="2400" dirty="0">
                <a:cs typeface="Nazanin" panose="00000400000000000000" pitchFamily="2" charset="-78"/>
              </a:rPr>
              <a:t>. قطعات ساختاري سخت و نيمه سخت بايد در صورت امکان خارج از پوشش ضربه سر قرار بگيرند. </a:t>
            </a:r>
            <a:r>
              <a:rPr lang="en-US" sz="2400" dirty="0">
                <a:cs typeface="Nazanin" panose="00000400000000000000" pitchFamily="2" charset="-78"/>
              </a:rPr>
              <a:t/>
            </a:r>
            <a:br>
              <a:rPr lang="en-US" sz="2400" dirty="0">
                <a:cs typeface="Nazanin" panose="00000400000000000000" pitchFamily="2" charset="-78"/>
              </a:rPr>
            </a:br>
            <a:r>
              <a:rPr lang="en-US" sz="2400" dirty="0">
                <a:cs typeface="Nazanin" panose="00000400000000000000" pitchFamily="2" charset="-78"/>
              </a:rPr>
              <a:t>b</a:t>
            </a:r>
            <a:r>
              <a:rPr lang="fa-IR" sz="2400" dirty="0">
                <a:cs typeface="Nazanin" panose="00000400000000000000" pitchFamily="2" charset="-78"/>
              </a:rPr>
              <a:t>. در نواحي داخل پوشش ضربه سر بايد از مواد لايه اي نرم و مناسب جاذب انرژي، پانل هاي شکننده، سطوح با فرم نرم، يا مواد شکل پذير استفاده کرد. اين نواحي عبارتند از: قاب پنجره ها و درها، ميزهاي فرمان، ستون هاي کنترل، پشت صندلي ها، جعبه اتصال هاي الکتريکي، الات دقيق، زره ها و غيره. </a:t>
            </a:r>
            <a:r>
              <a:rPr lang="en-US" sz="2400" dirty="0">
                <a:cs typeface="Nazanin" panose="00000400000000000000" pitchFamily="2" charset="-78"/>
              </a:rPr>
              <a:t/>
            </a:r>
            <a:br>
              <a:rPr lang="en-US" sz="2400" dirty="0">
                <a:cs typeface="Nazanin" panose="00000400000000000000" pitchFamily="2" charset="-78"/>
              </a:rPr>
            </a:br>
            <a:r>
              <a:rPr lang="en-US" sz="2400" dirty="0">
                <a:cs typeface="Nazanin" panose="00000400000000000000" pitchFamily="2" charset="-78"/>
              </a:rPr>
              <a:t>c</a:t>
            </a:r>
            <a:r>
              <a:rPr lang="fa-IR" sz="2400" dirty="0">
                <a:cs typeface="Nazanin" panose="00000400000000000000" pitchFamily="2" charset="-78"/>
              </a:rPr>
              <a:t>. ايتم هاي شکننده مانند لوله هاي رله اٌپتيکال بايد در يک نيروي کلي کمتر از 300 پوند بشکنند. </a:t>
            </a:r>
            <a:r>
              <a:rPr lang="en-US" sz="2400" dirty="0">
                <a:cs typeface="Nazanin" panose="00000400000000000000" pitchFamily="2" charset="-78"/>
              </a:rPr>
              <a:t/>
            </a:r>
            <a:br>
              <a:rPr lang="en-US" sz="2400" dirty="0">
                <a:cs typeface="Nazanin" panose="00000400000000000000" pitchFamily="2" charset="-78"/>
              </a:rPr>
            </a:br>
            <a:r>
              <a:rPr lang="en-US" sz="2400" dirty="0">
                <a:cs typeface="Nazanin" panose="00000400000000000000" pitchFamily="2" charset="-78"/>
              </a:rPr>
              <a:t>d</a:t>
            </a:r>
            <a:r>
              <a:rPr lang="fa-IR" sz="2400" dirty="0">
                <a:cs typeface="Nazanin" panose="00000400000000000000" pitchFamily="2" charset="-78"/>
              </a:rPr>
              <a:t>. هرگاه مواد شکل پذير يا پانل هاي شکننده قابل نباشند بايد از لايه هاي جاذب انرژي استفاده کرد. </a:t>
            </a:r>
            <a:endParaRPr lang="en-US"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066800"/>
            <a:ext cx="7772400" cy="1470025"/>
          </a:xfrm>
        </p:spPr>
        <p:txBody>
          <a:bodyPr>
            <a:noAutofit/>
          </a:bodyPr>
          <a:lstStyle/>
          <a:p>
            <a:pPr algn="r" rtl="1"/>
            <a:r>
              <a:rPr lang="fa-IR" sz="2400" b="1" dirty="0">
                <a:cs typeface="Nazanin" panose="00000400000000000000" pitchFamily="2" charset="-78"/>
              </a:rPr>
              <a:t>حفاظت از اندام تحتاني. </a:t>
            </a:r>
            <a:r>
              <a:rPr lang="fa-IR" sz="2400" dirty="0">
                <a:cs typeface="Nazanin" panose="00000400000000000000" pitchFamily="2" charset="-78"/>
              </a:rPr>
              <a:t/>
            </a:r>
            <a:br>
              <a:rPr lang="fa-IR" sz="2400" dirty="0">
                <a:cs typeface="Nazanin" panose="00000400000000000000" pitchFamily="2" charset="-78"/>
              </a:rPr>
            </a:br>
            <a:r>
              <a:rPr lang="fa-IR" sz="2400" dirty="0">
                <a:cs typeface="Nazanin" panose="00000400000000000000" pitchFamily="2" charset="-78"/>
              </a:rPr>
              <a:t>براي کاهش صدمات به سرنشينان در پوشش ضربه اندام تحتاني بايد از لايه هاي جاذب انرژي، پانل هاي شکننده، و مواد شکل پذير استفاده شود</a:t>
            </a:r>
            <a:r>
              <a:rPr lang="fa-IR" sz="2400" dirty="0"/>
              <a:t>. </a:t>
            </a: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124200"/>
            <a:ext cx="7772400" cy="1470025"/>
          </a:xfrm>
        </p:spPr>
        <p:txBody>
          <a:bodyPr>
            <a:normAutofit fontScale="90000"/>
          </a:bodyPr>
          <a:lstStyle/>
          <a:p>
            <a:pPr algn="r" rtl="1"/>
            <a:r>
              <a:rPr lang="fa-IR" sz="2700" b="1" dirty="0"/>
              <a:t>ستون </a:t>
            </a:r>
            <a:r>
              <a:rPr lang="fa-IR" sz="2700" b="1" dirty="0" smtClean="0"/>
              <a:t>هاي </a:t>
            </a:r>
            <a:r>
              <a:rPr lang="fa-IR" sz="2700" b="1" dirty="0"/>
              <a:t>کنترل</a:t>
            </a:r>
            <a:r>
              <a:rPr lang="fa-IR" sz="2700" dirty="0"/>
              <a:t>. </a:t>
            </a:r>
            <a:r>
              <a:rPr lang="fa-IR" sz="2700" dirty="0">
                <a:cs typeface="Nazanin" panose="00000400000000000000" pitchFamily="2" charset="-78"/>
              </a:rPr>
              <a:t>ستون هاي کنترل، از جمله استيک نصب شده در مرکز و کنار بايد طوري طراحي شوند که مانع محدود کردن پرسنل شود. براي اين منظور بايد از ويژگي هاي تلسکوپي، لايه هاي جاذب و اتصالات شکننده استفاده شود. اتصالات شکننده بايد بدون ايجاد لبه هاي دنداده يا پاره شده به طور بي نقص بشکنند</a:t>
            </a:r>
            <a:r>
              <a:rPr lang="fa-IR" sz="2700" dirty="0" smtClean="0"/>
              <a:t/>
            </a:r>
            <a:br>
              <a:rPr lang="fa-IR" sz="2700" dirty="0" smtClean="0"/>
            </a:br>
            <a:r>
              <a:rPr lang="fa-IR" sz="2700" dirty="0" smtClean="0"/>
              <a:t>. </a:t>
            </a:r>
            <a:br>
              <a:rPr lang="fa-IR" sz="2700" dirty="0" smtClean="0"/>
            </a:br>
            <a:r>
              <a:rPr lang="fa-IR" sz="2700" b="1" dirty="0" smtClean="0"/>
              <a:t>نمايشگرها </a:t>
            </a:r>
            <a:r>
              <a:rPr lang="fa-IR" sz="2700" b="1" dirty="0"/>
              <a:t>(</a:t>
            </a:r>
            <a:r>
              <a:rPr lang="en-US" sz="2700" b="1" dirty="0" err="1"/>
              <a:t>visionic</a:t>
            </a:r>
            <a:r>
              <a:rPr lang="fa-IR" sz="2700" b="1" dirty="0"/>
              <a:t> ها).</a:t>
            </a:r>
            <a:r>
              <a:rPr lang="fa-IR" sz="2700" dirty="0"/>
              <a:t>  </a:t>
            </a:r>
            <a:r>
              <a:rPr lang="fa-IR" sz="2700" dirty="0">
                <a:cs typeface="Nazanin" panose="00000400000000000000" pitchFamily="2" charset="-78"/>
              </a:rPr>
              <a:t>).  نمايشگرهاي سر پايين روبروي کابين خلبان در بخش آلات دقيق بايد با لايه هاي جاذب محافظت شده باشند و طوري طراحي شود که  در نيروي کمتر از 300 پوند متلاشي شوند يا بشکنند. ويژگي هاي انفجازي نمايشگرهاي اشعه کاتدي (</a:t>
            </a:r>
            <a:r>
              <a:rPr lang="en-US" sz="2700" dirty="0">
                <a:cs typeface="Nazanin" panose="00000400000000000000" pitchFamily="2" charset="-78"/>
              </a:rPr>
              <a:t>CRT</a:t>
            </a:r>
            <a:r>
              <a:rPr lang="fa-IR" sz="2700" dirty="0">
                <a:cs typeface="Nazanin" panose="00000400000000000000" pitchFamily="2" charset="-78"/>
              </a:rPr>
              <a:t>) نبايد در زمان سقوط براي سرنشينان خطرناک باشد.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 </a:t>
            </a:r>
            <a:r>
              <a:rPr lang="en-US" dirty="0"/>
              <a:t/>
            </a:r>
            <a:br>
              <a:rPr lang="en-US" dirty="0"/>
            </a:b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19400"/>
            <a:ext cx="7772400" cy="1470025"/>
          </a:xfrm>
        </p:spPr>
        <p:txBody>
          <a:bodyPr>
            <a:normAutofit fontScale="90000"/>
          </a:bodyPr>
          <a:lstStyle/>
          <a:p>
            <a:pPr algn="r" rtl="1"/>
            <a:r>
              <a:rPr lang="fa-IR" sz="2200" b="1" dirty="0"/>
              <a:t>محافظت از </a:t>
            </a:r>
            <a:r>
              <a:rPr lang="fa-IR" sz="2200" b="1" dirty="0" smtClean="0"/>
              <a:t>تجهيزات </a:t>
            </a:r>
            <a:r>
              <a:rPr lang="fa-IR" sz="2200" b="1" dirty="0"/>
              <a:t>و محموله.</a:t>
            </a:r>
            <a:r>
              <a:rPr lang="en-US" sz="2200" b="1" dirty="0"/>
              <a:t/>
            </a:r>
            <a:br>
              <a:rPr lang="en-US" sz="2200" b="1" dirty="0"/>
            </a:br>
            <a:r>
              <a:rPr lang="fa-IR" sz="2200" b="1" dirty="0" smtClean="0"/>
              <a:t>محموله</a:t>
            </a:r>
            <a:r>
              <a:rPr lang="fa-IR" sz="2200" b="1" dirty="0"/>
              <a:t>. </a:t>
            </a:r>
            <a:r>
              <a:rPr lang="fa-IR" sz="2700" dirty="0">
                <a:cs typeface="Nazanin" panose="00000400000000000000" pitchFamily="2" charset="-78"/>
              </a:rPr>
              <a:t>محافظت از محموله بايد طوري باشد كه از جابه جايي محموله در حين تورولانس جلوگيري كند، و محافظت از محموله بايد بر اساس معيار هاي زير باشد تا بدين ترتيب از آسيب به پرسنل جلوگيري شود. محموله بايد طوري محافظت شود كه بارهاي طولي </a:t>
            </a:r>
            <a:r>
              <a:rPr lang="en-US" sz="2700" dirty="0">
                <a:cs typeface="Nazanin" panose="00000400000000000000" pitchFamily="2" charset="-78"/>
              </a:rPr>
              <a:t>16 G  </a:t>
            </a:r>
            <a:r>
              <a:rPr lang="fa-IR" sz="2700" dirty="0">
                <a:cs typeface="Nazanin" panose="00000400000000000000" pitchFamily="2" charset="-78"/>
              </a:rPr>
              <a:t>و  تغيير سرعت طولي </a:t>
            </a:r>
            <a:r>
              <a:rPr lang="en-US" sz="2700" dirty="0">
                <a:cs typeface="Nazanin" panose="00000400000000000000" pitchFamily="2" charset="-78"/>
              </a:rPr>
              <a:t> 43 ft/sec</a:t>
            </a:r>
            <a:r>
              <a:rPr lang="fa-IR" sz="2700" dirty="0">
                <a:cs typeface="Nazanin" panose="00000400000000000000" pitchFamily="2" charset="-78"/>
              </a:rPr>
              <a:t> را تحمل كند. ويژگي هاي مقاومت در برابر تغيير شکل جانبي و رو به جلو باشند. </a:t>
            </a:r>
            <a:r>
              <a:rPr lang="en-US" sz="2700" dirty="0">
                <a:cs typeface="Nazanin" panose="00000400000000000000" pitchFamily="2" charset="-78"/>
              </a:rPr>
              <a:t/>
            </a:r>
            <a:br>
              <a:rPr lang="en-US" sz="2700" dirty="0">
                <a:cs typeface="Nazanin" panose="00000400000000000000" pitchFamily="2" charset="-78"/>
              </a:rPr>
            </a:br>
            <a:endParaRPr lang="en-US" sz="2700" dirty="0">
              <a:cs typeface="Nazanin" panose="00000400000000000000" pitchFamily="2" charset="-7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r" rtl="1"/>
            <a:r>
              <a:rPr lang="fa-IR" sz="2700" b="1" dirty="0" smtClean="0"/>
              <a:t>وسايل جانبي.</a:t>
            </a:r>
            <a:r>
              <a:rPr lang="fa-IR" sz="2700" dirty="0" smtClean="0"/>
              <a:t> </a:t>
            </a:r>
            <a:r>
              <a:rPr lang="fa-IR" sz="2700" dirty="0">
                <a:cs typeface="Nazanin" panose="00000400000000000000" pitchFamily="2" charset="-78"/>
              </a:rPr>
              <a:t>تمام وسايل جانبي که در هواپيما حمل مي شوند بايد متصل به وسايل مهار کننده يا لنگرهاي ساختار هواپيما باشند. وسيله هاي مهار کننده يا لنگرها بايد محافظت از تجهيزات را در سقوط بقاء پذير با شدت بند 4.2 فراهم آورند. براي آيتم هاي مهارنشده در تمام هواپيماها بايد فضاي انبار در نظر گرفته شود. اين فضا بايد به گونه باشد که آيتم هاي ذخيره شده در آن نتوانند در يك سقوط بقاء پذير براي سرنشينان خطرناک باشند. </a:t>
            </a:r>
            <a:r>
              <a:rPr lang="fa-IR" sz="2700" dirty="0" smtClean="0"/>
              <a:t/>
            </a:r>
            <a:br>
              <a:rPr lang="fa-IR" sz="2700" dirty="0" smtClean="0"/>
            </a:br>
            <a:r>
              <a:rPr lang="en-US" sz="2700" dirty="0"/>
              <a:t/>
            </a:r>
            <a:br>
              <a:rPr lang="en-US" sz="2700" dirty="0"/>
            </a:br>
            <a:r>
              <a:rPr lang="fa-IR" sz="2700" b="1" dirty="0" smtClean="0"/>
              <a:t>مقاومت </a:t>
            </a:r>
            <a:r>
              <a:rPr lang="fa-IR" sz="2700" b="1" dirty="0"/>
              <a:t>دستگاه </a:t>
            </a:r>
            <a:r>
              <a:rPr lang="fa-IR" sz="2700" b="1" dirty="0" smtClean="0"/>
              <a:t>هاي </a:t>
            </a:r>
            <a:r>
              <a:rPr lang="fa-IR" sz="2700" b="1" dirty="0"/>
              <a:t>مهار</a:t>
            </a:r>
            <a:r>
              <a:rPr lang="fa-IR" sz="2700" dirty="0"/>
              <a:t>. </a:t>
            </a:r>
            <a:r>
              <a:rPr lang="fa-IR" sz="2700" dirty="0">
                <a:cs typeface="Nazanin" panose="00000400000000000000" pitchFamily="2" charset="-78"/>
              </a:rPr>
              <a:t>وسايل جانبي بايد در برابر بارهاي </a:t>
            </a:r>
            <a:r>
              <a:rPr lang="en-US" sz="2700" dirty="0">
                <a:cs typeface="Nazanin" panose="00000400000000000000" pitchFamily="2" charset="-78"/>
              </a:rPr>
              <a:t>50 G</a:t>
            </a:r>
            <a:r>
              <a:rPr lang="fa-IR" sz="2700" dirty="0">
                <a:cs typeface="Nazanin" panose="00000400000000000000" pitchFamily="2" charset="-78"/>
              </a:rPr>
              <a:t> رو به پايين، </a:t>
            </a:r>
            <a:r>
              <a:rPr lang="en-US" sz="2700" dirty="0">
                <a:cs typeface="Nazanin" panose="00000400000000000000" pitchFamily="2" charset="-78"/>
              </a:rPr>
              <a:t>10G</a:t>
            </a:r>
            <a:r>
              <a:rPr lang="fa-IR" sz="2700" dirty="0">
                <a:cs typeface="Nazanin" panose="00000400000000000000" pitchFamily="2" charset="-78"/>
              </a:rPr>
              <a:t> رو به بالا، </a:t>
            </a:r>
            <a:r>
              <a:rPr lang="en-US" sz="2700" dirty="0">
                <a:cs typeface="Nazanin" panose="00000400000000000000" pitchFamily="2" charset="-78"/>
              </a:rPr>
              <a:t> 35 G</a:t>
            </a:r>
            <a:r>
              <a:rPr lang="fa-IR" sz="2700" dirty="0">
                <a:cs typeface="Nazanin" panose="00000400000000000000" pitchFamily="2" charset="-78"/>
              </a:rPr>
              <a:t> رو به جلو، </a:t>
            </a:r>
            <a:r>
              <a:rPr lang="en-US" sz="2700" dirty="0">
                <a:cs typeface="Nazanin" panose="00000400000000000000" pitchFamily="2" charset="-78"/>
              </a:rPr>
              <a:t>15Gaftward</a:t>
            </a:r>
            <a:r>
              <a:rPr lang="fa-IR" sz="2700" dirty="0">
                <a:cs typeface="Nazanin" panose="00000400000000000000" pitchFamily="2" charset="-78"/>
              </a:rPr>
              <a:t>، و </a:t>
            </a:r>
            <a:r>
              <a:rPr lang="en-US" sz="2700" dirty="0">
                <a:cs typeface="Nazanin" panose="00000400000000000000" pitchFamily="2" charset="-78"/>
              </a:rPr>
              <a:t>25G</a:t>
            </a:r>
            <a:r>
              <a:rPr lang="fa-IR" sz="2700" dirty="0">
                <a:cs typeface="Nazanin" panose="00000400000000000000" pitchFamily="2" charset="-78"/>
              </a:rPr>
              <a:t> رو به پهلو محافظت شده باشند. </a:t>
            </a:r>
            <a:r>
              <a:rPr lang="en-US" sz="2700" dirty="0">
                <a:cs typeface="Nazanin" panose="00000400000000000000" pitchFamily="2" charset="-78"/>
              </a:rPr>
              <a:t/>
            </a:r>
            <a:br>
              <a:rPr lang="en-US" sz="2700" dirty="0">
                <a:cs typeface="Nazanin" panose="00000400000000000000" pitchFamily="2" charset="-78"/>
              </a:rPr>
            </a:br>
            <a:endParaRPr lang="en-US" sz="2700" dirty="0">
              <a:cs typeface="Nazanin" panose="00000400000000000000" pitchFamily="2" charset="-7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19400"/>
            <a:ext cx="7772400" cy="1470025"/>
          </a:xfrm>
        </p:spPr>
        <p:txBody>
          <a:bodyPr>
            <a:normAutofit fontScale="90000"/>
          </a:bodyPr>
          <a:lstStyle/>
          <a:p>
            <a:pPr algn="r" rtl="1"/>
            <a:r>
              <a:rPr lang="fa-IR" sz="2700" b="1" dirty="0">
                <a:cs typeface="Nazanin" panose="00000400000000000000" pitchFamily="2" charset="-78"/>
              </a:rPr>
              <a:t>محل انبار تجهيزات بقاء و اضطراري.</a:t>
            </a:r>
            <a:r>
              <a:rPr lang="fa-IR" sz="2700" dirty="0" smtClean="0">
                <a:cs typeface="Nazanin" panose="00000400000000000000" pitchFamily="2" charset="-78"/>
              </a:rPr>
              <a:t/>
            </a:r>
            <a:br>
              <a:rPr lang="fa-IR" sz="2700" dirty="0" smtClean="0">
                <a:cs typeface="Nazanin" panose="00000400000000000000" pitchFamily="2" charset="-78"/>
              </a:rPr>
            </a:br>
            <a:r>
              <a:rPr lang="fa-IR" sz="2700" dirty="0" smtClean="0">
                <a:cs typeface="Nazanin" panose="00000400000000000000" pitchFamily="2" charset="-78"/>
              </a:rPr>
              <a:t> </a:t>
            </a:r>
            <a:r>
              <a:rPr lang="fa-IR" sz="2700" dirty="0">
                <a:cs typeface="Nazanin" panose="00000400000000000000" pitchFamily="2" charset="-78"/>
              </a:rPr>
              <a:t>تجهيزات بايد</a:t>
            </a:r>
            <a:br>
              <a:rPr lang="fa-IR" sz="2700" dirty="0">
                <a:cs typeface="Nazanin" panose="00000400000000000000" pitchFamily="2" charset="-78"/>
              </a:rPr>
            </a:br>
            <a:r>
              <a:rPr lang="fa-IR" sz="2700" dirty="0">
                <a:cs typeface="Nazanin" panose="00000400000000000000" pitchFamily="2" charset="-78"/>
              </a:rPr>
              <a:t> (1) در صورت امکان بايد نزديک به جايگاه رئيس پرسنل پروازي باشد؛ </a:t>
            </a:r>
            <a:br>
              <a:rPr lang="fa-IR" sz="2700" dirty="0">
                <a:cs typeface="Nazanin" panose="00000400000000000000" pitchFamily="2" charset="-78"/>
              </a:rPr>
            </a:br>
            <a:r>
              <a:rPr lang="fa-IR" sz="2700" dirty="0">
                <a:cs typeface="Nazanin" panose="00000400000000000000" pitchFamily="2" charset="-78"/>
              </a:rPr>
              <a:t>(2) بايد در معرض ديد خدمه و مسافران قرار بگيرند؛ و</a:t>
            </a:r>
            <a:br>
              <a:rPr lang="fa-IR" sz="2700" dirty="0">
                <a:cs typeface="Nazanin" panose="00000400000000000000" pitchFamily="2" charset="-78"/>
              </a:rPr>
            </a:br>
            <a:r>
              <a:rPr lang="fa-IR" sz="2700" dirty="0">
                <a:cs typeface="Nazanin" panose="00000400000000000000" pitchFamily="2" charset="-78"/>
              </a:rPr>
              <a:t> (3) به راحتي و قابل اطمينان در وضعيت اضطراري در دسترس باشند. تجهيزات نبايد در نواحي باشد که جابه جايي محموله يا تغيير فرم بدنه مانع دسترسي يا باعث آسيب به آن ها شوند. محل انبار تجهيزات بايد تأثيرات بالقوه دماي بالا، فرسودگي، و کثيفي  را به حداقل برساند. </a:t>
            </a:r>
            <a:r>
              <a:rPr lang="fa-IR" sz="2700" dirty="0" smtClean="0"/>
              <a:t/>
            </a:r>
            <a:br>
              <a:rPr lang="fa-IR" sz="2700" dirty="0" smtClean="0"/>
            </a:br>
            <a:r>
              <a:rPr lang="en-US" sz="2700" dirty="0"/>
              <a:t/>
            </a:r>
            <a:br>
              <a:rPr lang="en-US" sz="2700" dirty="0"/>
            </a:br>
            <a:r>
              <a:rPr lang="fa-IR" sz="2700" b="1" dirty="0" smtClean="0"/>
              <a:t>آزاد </a:t>
            </a:r>
            <a:r>
              <a:rPr lang="fa-IR" sz="2700" b="1" dirty="0"/>
              <a:t>شدن مهار كننده تجهيزات بقاء و</a:t>
            </a:r>
            <a:r>
              <a:rPr lang="fa-IR" sz="2700" dirty="0"/>
              <a:t> </a:t>
            </a:r>
            <a:r>
              <a:rPr lang="fa-IR" sz="2700" b="1" dirty="0"/>
              <a:t>اضطراري. </a:t>
            </a:r>
            <a:r>
              <a:rPr lang="fa-IR" sz="2700" dirty="0"/>
              <a:t>  مهار كننده هاي تجهيزات بقاء و اظطراري بايد  به گونه </a:t>
            </a:r>
            <a:r>
              <a:rPr lang="fa-IR" sz="2700" dirty="0" smtClean="0"/>
              <a:t>اي </a:t>
            </a:r>
            <a:r>
              <a:rPr lang="fa-IR" sz="2700" dirty="0"/>
              <a:t>باشند که </a:t>
            </a:r>
            <a:r>
              <a:rPr lang="fa-IR" sz="2700" dirty="0" smtClean="0"/>
              <a:t>فردي </a:t>
            </a:r>
            <a:r>
              <a:rPr lang="fa-IR" sz="2700" dirty="0"/>
              <a:t>با </a:t>
            </a:r>
            <a:r>
              <a:rPr lang="fa-IR" sz="2700" dirty="0" smtClean="0"/>
              <a:t>يک </a:t>
            </a:r>
            <a:r>
              <a:rPr lang="fa-IR" sz="2700" dirty="0"/>
              <a:t>دست بدون کمک ابزار قادر به خارج </a:t>
            </a:r>
            <a:r>
              <a:rPr lang="fa-IR" sz="2700" dirty="0" smtClean="0"/>
              <a:t>سازي سريعشان </a:t>
            </a:r>
            <a:r>
              <a:rPr lang="fa-IR" sz="2700" dirty="0"/>
              <a:t>باشد. خارج کردن </a:t>
            </a:r>
            <a:r>
              <a:rPr lang="fa-IR" sz="2700" dirty="0" smtClean="0"/>
              <a:t>اين تجهيزات بايد </a:t>
            </a:r>
            <a:r>
              <a:rPr lang="fa-IR" sz="2700" dirty="0"/>
              <a:t>از طريق يك حركت يك عملگر انجام شود. اگر </a:t>
            </a:r>
            <a:r>
              <a:rPr lang="fa-IR" sz="2700" dirty="0" smtClean="0"/>
              <a:t>تجهيزات </a:t>
            </a:r>
            <a:r>
              <a:rPr lang="fa-IR" sz="2700" dirty="0"/>
              <a:t>در </a:t>
            </a:r>
            <a:r>
              <a:rPr lang="fa-IR" sz="2700" dirty="0" smtClean="0"/>
              <a:t>يک فضاي </a:t>
            </a:r>
            <a:r>
              <a:rPr lang="fa-IR" sz="2700" dirty="0"/>
              <a:t>بسته انبار شده باشند، بازکردن </a:t>
            </a:r>
            <a:r>
              <a:rPr lang="fa-IR" sz="2700" dirty="0" smtClean="0"/>
              <a:t>فضاي </a:t>
            </a:r>
            <a:r>
              <a:rPr lang="fa-IR" sz="2700" dirty="0"/>
              <a:t>بسته و خارج کردن </a:t>
            </a:r>
            <a:r>
              <a:rPr lang="fa-IR" sz="2700" dirty="0" smtClean="0"/>
              <a:t>تجهيزات نبايد بيش </a:t>
            </a:r>
            <a:r>
              <a:rPr lang="fa-IR" sz="2700" dirty="0"/>
              <a:t>از 5 </a:t>
            </a:r>
            <a:r>
              <a:rPr lang="fa-IR" sz="2700" dirty="0" smtClean="0"/>
              <a:t>ثانيه </a:t>
            </a:r>
            <a:r>
              <a:rPr lang="fa-IR" sz="2700" dirty="0"/>
              <a:t>زمان لازم داشته باشد. </a:t>
            </a:r>
            <a:r>
              <a:rPr lang="fa-IR" sz="2700" dirty="0" smtClean="0"/>
              <a:t>وضعيت هواپيما نبايد </a:t>
            </a:r>
            <a:r>
              <a:rPr lang="fa-IR" sz="2700" dirty="0"/>
              <a:t>عملكرد سيستم محافظ را تحت </a:t>
            </a:r>
            <a:r>
              <a:rPr lang="fa-IR" sz="2700" dirty="0" smtClean="0"/>
              <a:t>تأثير </a:t>
            </a:r>
            <a:r>
              <a:rPr lang="fa-IR" sz="2700" dirty="0"/>
              <a:t>قرار دهد. </a:t>
            </a:r>
            <a:r>
              <a:rPr lang="en-US" dirty="0"/>
              <a:t/>
            </a:r>
            <a:br>
              <a:rPr lang="en-US" dirty="0"/>
            </a:b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0"/>
            <a:ext cx="7772400" cy="1470025"/>
          </a:xfrm>
        </p:spPr>
        <p:txBody>
          <a:bodyPr>
            <a:normAutofit fontScale="90000"/>
          </a:bodyPr>
          <a:lstStyle/>
          <a:p>
            <a:pPr algn="r" rtl="1"/>
            <a:r>
              <a:rPr lang="fa-IR" sz="2700" b="1" dirty="0" smtClean="0"/>
              <a:t>قوانين </a:t>
            </a:r>
            <a:r>
              <a:rPr lang="fa-IR" sz="2700" b="1" dirty="0"/>
              <a:t>رهايي در </a:t>
            </a:r>
            <a:r>
              <a:rPr lang="fa-IR" sz="2700" b="1" dirty="0" smtClean="0"/>
              <a:t>وضعيت اضطراري </a:t>
            </a:r>
            <a:r>
              <a:rPr lang="fa-IR" sz="2700" b="1" dirty="0"/>
              <a:t>بعد از سقوط</a:t>
            </a:r>
            <a:r>
              <a:rPr lang="en-US" sz="2700" b="1" dirty="0"/>
              <a:t/>
            </a:r>
            <a:br>
              <a:rPr lang="en-US" sz="2700" b="1" dirty="0"/>
            </a:br>
            <a:r>
              <a:rPr lang="en-US" sz="2700" dirty="0"/>
              <a:t>a</a:t>
            </a:r>
            <a:r>
              <a:rPr lang="fa-IR" sz="2700" dirty="0"/>
              <a:t>.  در </a:t>
            </a:r>
            <a:r>
              <a:rPr lang="fa-IR" sz="2700" dirty="0" smtClean="0"/>
              <a:t>هواپيما بايد خروجي هايي </a:t>
            </a:r>
            <a:r>
              <a:rPr lang="fa-IR" sz="2700" dirty="0"/>
              <a:t>با اندازه و تعداد </a:t>
            </a:r>
            <a:r>
              <a:rPr lang="fa-IR" sz="2700" dirty="0" smtClean="0"/>
              <a:t>کافي </a:t>
            </a:r>
            <a:r>
              <a:rPr lang="fa-IR" sz="2700" dirty="0"/>
              <a:t>فراهم شود، تا اگر </a:t>
            </a:r>
            <a:r>
              <a:rPr lang="fa-IR" sz="2700" dirty="0" smtClean="0"/>
              <a:t>برخي </a:t>
            </a:r>
            <a:r>
              <a:rPr lang="fa-IR" sz="2700" dirty="0"/>
              <a:t>از آن ها به خاطر </a:t>
            </a:r>
            <a:r>
              <a:rPr lang="fa-IR" sz="2700" dirty="0" smtClean="0"/>
              <a:t>وضعيت </a:t>
            </a:r>
            <a:r>
              <a:rPr lang="fa-IR" sz="2700" dirty="0"/>
              <a:t>بعد از سقوط </a:t>
            </a:r>
            <a:r>
              <a:rPr lang="fa-IR" sz="2700" dirty="0" smtClean="0"/>
              <a:t>هواپيما </a:t>
            </a:r>
            <a:r>
              <a:rPr lang="fa-IR" sz="2700" dirty="0"/>
              <a:t>در منطقه هموار بر </a:t>
            </a:r>
            <a:r>
              <a:rPr lang="fa-IR" sz="2700" dirty="0" smtClean="0"/>
              <a:t>روي زمين </a:t>
            </a:r>
            <a:r>
              <a:rPr lang="fa-IR" sz="2700" dirty="0"/>
              <a:t>قفل شدند، بايد ماكزيمم سرنشينان قابل حمل توسط هواپيما بتوانند در عرض 30 </a:t>
            </a:r>
            <a:r>
              <a:rPr lang="fa-IR" sz="2700" dirty="0" smtClean="0"/>
              <a:t>ثانيه تخليه </a:t>
            </a:r>
            <a:r>
              <a:rPr lang="fa-IR" sz="2700" dirty="0"/>
              <a:t>شوند.  بدنه </a:t>
            </a:r>
            <a:r>
              <a:rPr lang="fa-IR" sz="2700" dirty="0" smtClean="0"/>
              <a:t>يا </a:t>
            </a:r>
            <a:r>
              <a:rPr lang="fa-IR" sz="2700" dirty="0"/>
              <a:t>بخش </a:t>
            </a:r>
            <a:r>
              <a:rPr lang="fa-IR" sz="2700" dirty="0" smtClean="0"/>
              <a:t>هاي </a:t>
            </a:r>
            <a:r>
              <a:rPr lang="fa-IR" sz="2700" dirty="0"/>
              <a:t>سوار شده بر </a:t>
            </a:r>
            <a:r>
              <a:rPr lang="fa-IR" sz="2700" dirty="0" smtClean="0"/>
              <a:t>روي </a:t>
            </a:r>
            <a:r>
              <a:rPr lang="fa-IR" sz="2700" dirty="0"/>
              <a:t>بال </a:t>
            </a:r>
            <a:r>
              <a:rPr lang="fa-IR" sz="2700" dirty="0" smtClean="0"/>
              <a:t>نبايد </a:t>
            </a:r>
            <a:r>
              <a:rPr lang="fa-IR" sz="2700" dirty="0"/>
              <a:t>مانع رهايي شوند. </a:t>
            </a:r>
            <a:r>
              <a:rPr lang="en-US" sz="2700" dirty="0"/>
              <a:t/>
            </a:r>
            <a:br>
              <a:rPr lang="en-US" sz="2700" dirty="0"/>
            </a:br>
            <a:r>
              <a:rPr lang="en-US" sz="2700" dirty="0"/>
              <a:t>b</a:t>
            </a:r>
            <a:r>
              <a:rPr lang="fa-IR" sz="2700" dirty="0"/>
              <a:t>. </a:t>
            </a:r>
            <a:r>
              <a:rPr lang="fa-IR" sz="2700" dirty="0" smtClean="0"/>
              <a:t>درهاي خروجي بايد طوري طراحي </a:t>
            </a:r>
            <a:r>
              <a:rPr lang="fa-IR" sz="2700" dirty="0"/>
              <a:t>شوند که امکان رهايي تمام افراد و جمع </a:t>
            </a:r>
            <a:r>
              <a:rPr lang="fa-IR" sz="2700" dirty="0" smtClean="0"/>
              <a:t>آوري تجهيزات </a:t>
            </a:r>
            <a:r>
              <a:rPr lang="fa-IR" sz="2700" dirty="0"/>
              <a:t>بقاء را در زمان قبل از فرو رفتن کامل </a:t>
            </a:r>
            <a:r>
              <a:rPr lang="fa-IR" sz="2700" dirty="0" smtClean="0"/>
              <a:t>هواپيما </a:t>
            </a:r>
            <a:r>
              <a:rPr lang="fa-IR" sz="2700" dirty="0"/>
              <a:t>در گودال فراهم شود. به هنگام فرور فتن </a:t>
            </a:r>
            <a:r>
              <a:rPr lang="fa-IR" sz="2700" dirty="0" smtClean="0"/>
              <a:t>هواپيما دسترسي </a:t>
            </a:r>
            <a:r>
              <a:rPr lang="fa-IR" sz="2700" dirty="0"/>
              <a:t>به </a:t>
            </a:r>
            <a:r>
              <a:rPr lang="fa-IR" sz="2700" dirty="0" smtClean="0"/>
              <a:t>تجهيزات </a:t>
            </a:r>
            <a:r>
              <a:rPr lang="fa-IR" sz="2700" dirty="0"/>
              <a:t>نصب شده بخش </a:t>
            </a:r>
            <a:r>
              <a:rPr lang="fa-IR" sz="2700" dirty="0" smtClean="0"/>
              <a:t>خارجي هواپيما بايد </a:t>
            </a:r>
            <a:r>
              <a:rPr lang="fa-IR" sz="2700" dirty="0"/>
              <a:t>از </a:t>
            </a:r>
            <a:r>
              <a:rPr lang="fa-IR" sz="2700" dirty="0" smtClean="0"/>
              <a:t>طريق درهاي اضطراري </a:t>
            </a:r>
            <a:r>
              <a:rPr lang="fa-IR" sz="2700" dirty="0"/>
              <a:t>امکان </a:t>
            </a:r>
            <a:r>
              <a:rPr lang="fa-IR" sz="2700" dirty="0" smtClean="0"/>
              <a:t>پذير </a:t>
            </a:r>
            <a:r>
              <a:rPr lang="fa-IR" sz="2700" dirty="0"/>
              <a:t>باشد. </a:t>
            </a:r>
            <a:r>
              <a:rPr lang="fa-IR" sz="2700" dirty="0" smtClean="0"/>
              <a:t>مکانيزم هاي </a:t>
            </a:r>
            <a:r>
              <a:rPr lang="fa-IR" sz="2700" dirty="0"/>
              <a:t>رهاسازي </a:t>
            </a:r>
            <a:r>
              <a:rPr lang="fa-IR" sz="2700" dirty="0" smtClean="0"/>
              <a:t>نبايد </a:t>
            </a:r>
            <a:r>
              <a:rPr lang="fa-IR" sz="2700" dirty="0"/>
              <a:t>در </a:t>
            </a:r>
            <a:r>
              <a:rPr lang="fa-IR" sz="2700" dirty="0" smtClean="0"/>
              <a:t>نتيجه تغييرشکل </a:t>
            </a:r>
            <a:r>
              <a:rPr lang="fa-IR" sz="2700" dirty="0"/>
              <a:t>بدنه در اثر فرور </a:t>
            </a:r>
            <a:r>
              <a:rPr lang="fa-IR" sz="2700" dirty="0" smtClean="0"/>
              <a:t>رفتگي </a:t>
            </a:r>
            <a:r>
              <a:rPr lang="fa-IR" sz="2700" dirty="0"/>
              <a:t>مسدود شوند.</a:t>
            </a:r>
            <a:r>
              <a:rPr lang="en-US" sz="2700" dirty="0"/>
              <a:t/>
            </a:r>
            <a:br>
              <a:rPr lang="en-US" sz="2700" dirty="0"/>
            </a:br>
            <a:r>
              <a:rPr lang="en-US" dirty="0"/>
              <a:t/>
            </a:r>
            <a:br>
              <a:rPr lang="en-US" dirty="0"/>
            </a:br>
            <a:r>
              <a:rPr lang="fa-IR" dirty="0"/>
              <a:t> </a:t>
            </a:r>
            <a:r>
              <a:rPr lang="en-US" dirty="0"/>
              <a:t/>
            </a:r>
            <a:br>
              <a:rPr lang="en-US" dirty="0"/>
            </a:b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743200"/>
            <a:ext cx="7772400" cy="1470025"/>
          </a:xfrm>
        </p:spPr>
        <p:txBody>
          <a:bodyPr>
            <a:normAutofit fontScale="90000"/>
          </a:bodyPr>
          <a:lstStyle/>
          <a:p>
            <a:pPr algn="r" rtl="1">
              <a:lnSpc>
                <a:spcPct val="150000"/>
              </a:lnSpc>
            </a:pPr>
            <a:r>
              <a:rPr lang="ar-SA" sz="2600" b="1" dirty="0">
                <a:cs typeface="Nazanin" panose="00000400000000000000" pitchFamily="2" charset="-78"/>
              </a:rPr>
              <a:t>فاکتورهاي کلي طراحي بقاء پذيري در برابر سقوط</a:t>
            </a:r>
            <a:r>
              <a:rPr lang="fa-IR" sz="3100" dirty="0" smtClean="0">
                <a:cs typeface="+mn-cs"/>
              </a:rPr>
              <a:t>.</a:t>
            </a:r>
            <a:br>
              <a:rPr lang="fa-IR" sz="3100" dirty="0" smtClean="0">
                <a:cs typeface="+mn-cs"/>
              </a:rPr>
            </a:br>
            <a:r>
              <a:rPr lang="fa-IR" sz="3100" dirty="0" smtClean="0">
                <a:cs typeface="+mn-cs"/>
              </a:rPr>
              <a:t> </a:t>
            </a:r>
            <a:r>
              <a:rPr lang="fa-IR" sz="2700" dirty="0">
                <a:cs typeface="Nazanin" panose="00000400000000000000" pitchFamily="2" charset="-78"/>
              </a:rPr>
              <a:t>احتمال بقاء سرنشينان در برخوردهاي حاصل از سقوط با در نظر گرفتن فاکتورهاي کلي طراحي بقاء پذيري در برابر سقوط در مراحل اوليه طراحي سامانه هواپيما کاهش مي يابد. اين فاکتورها به شرح زير مي باشند: </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a</a:t>
            </a:r>
            <a:r>
              <a:rPr lang="fa-IR" sz="2700" dirty="0">
                <a:cs typeface="Nazanin" panose="00000400000000000000" pitchFamily="2" charset="-78"/>
              </a:rPr>
              <a:t>. بدنه محافظتي هواپيما</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b</a:t>
            </a:r>
            <a:r>
              <a:rPr lang="fa-IR" sz="2700" dirty="0">
                <a:cs typeface="Nazanin" panose="00000400000000000000" pitchFamily="2" charset="-78"/>
              </a:rPr>
              <a:t>. محافظت از اجزا، تجهيزات و محموله با جرم بالا</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c</a:t>
            </a:r>
            <a:r>
              <a:rPr lang="fa-IR" sz="2700" dirty="0">
                <a:cs typeface="Nazanin" panose="00000400000000000000" pitchFamily="2" charset="-78"/>
              </a:rPr>
              <a:t>. محيط شتاب سرنشينان</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d</a:t>
            </a:r>
            <a:r>
              <a:rPr lang="fa-IR" sz="2700" dirty="0">
                <a:cs typeface="Nazanin" panose="00000400000000000000" pitchFamily="2" charset="-78"/>
              </a:rPr>
              <a:t>. خطرات محيطي سرنشينان</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e</a:t>
            </a:r>
            <a:r>
              <a:rPr lang="fa-IR" sz="2700" dirty="0">
                <a:cs typeface="Nazanin" panose="00000400000000000000" pitchFamily="2" charset="-78"/>
              </a:rPr>
              <a:t>. خطرات بعد از سقوط</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استاندارد </a:t>
            </a:r>
            <a:r>
              <a:rPr lang="en-US" sz="2700" dirty="0">
                <a:cs typeface="Nazanin" panose="00000400000000000000" pitchFamily="2" charset="-78"/>
              </a:rPr>
              <a:t>USARTL TR79-22A </a:t>
            </a:r>
            <a:r>
              <a:rPr lang="fa-IR" sz="2700" dirty="0">
                <a:cs typeface="Nazanin" panose="00000400000000000000" pitchFamily="2" charset="-78"/>
              </a:rPr>
              <a:t>تا </a:t>
            </a:r>
            <a:r>
              <a:rPr lang="en-US" sz="2700" dirty="0">
                <a:cs typeface="Nazanin" panose="00000400000000000000" pitchFamily="2" charset="-78"/>
              </a:rPr>
              <a:t>E</a:t>
            </a:r>
            <a:r>
              <a:rPr lang="fa-IR" sz="2700" dirty="0">
                <a:cs typeface="Nazanin" panose="00000400000000000000" pitchFamily="2" charset="-78"/>
              </a:rPr>
              <a:t> به عنوان راهنما در به کارگيري فاکتوهاي کلي طراحي بقاء پذيري در برابر سقوط به کار مي رود.</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r" rtl="1"/>
            <a:r>
              <a:rPr lang="fa-IR" sz="2700" b="1" dirty="0"/>
              <a:t>حفاظت در آتش بعد از سقوط</a:t>
            </a:r>
            <a:r>
              <a:rPr lang="en-US" sz="2700" b="1" dirty="0"/>
              <a:t/>
            </a:r>
            <a:br>
              <a:rPr lang="en-US" sz="2700" b="1" dirty="0"/>
            </a:br>
            <a:r>
              <a:rPr lang="fa-IR" sz="2700" b="1" dirty="0" smtClean="0"/>
              <a:t>شرايط کلي</a:t>
            </a:r>
            <a:r>
              <a:rPr lang="fa-IR" sz="2700" dirty="0" smtClean="0"/>
              <a:t>. سيستم هواپيما بايد طوري طراحي </a:t>
            </a:r>
            <a:r>
              <a:rPr lang="fa-IR" sz="2700" dirty="0"/>
              <a:t>شود که شامل </a:t>
            </a:r>
            <a:r>
              <a:rPr lang="fa-IR" sz="2700" dirty="0" smtClean="0"/>
              <a:t>ويژگي هاي </a:t>
            </a:r>
            <a:r>
              <a:rPr lang="fa-IR" sz="2700" dirty="0"/>
              <a:t>حفاظت در برابر آتش بعد از سقوط به شرح زير باشد. </a:t>
            </a:r>
            <a:r>
              <a:rPr lang="fa-IR" sz="2700" dirty="0" smtClean="0"/>
              <a:t/>
            </a:r>
            <a:br>
              <a:rPr lang="fa-IR" sz="2700" dirty="0" smtClean="0"/>
            </a:br>
            <a:r>
              <a:rPr lang="en-US" sz="2700" dirty="0"/>
              <a:t/>
            </a:r>
            <a:br>
              <a:rPr lang="en-US" sz="2700" dirty="0"/>
            </a:br>
            <a:r>
              <a:rPr lang="fa-IR" sz="2700" b="1" dirty="0" smtClean="0"/>
              <a:t> </a:t>
            </a:r>
            <a:r>
              <a:rPr lang="fa-IR" sz="2700" b="1" dirty="0"/>
              <a:t>احتباس سوخت</a:t>
            </a:r>
            <a:r>
              <a:rPr lang="fa-IR" sz="2700" dirty="0"/>
              <a:t>. </a:t>
            </a:r>
            <a:r>
              <a:rPr lang="fa-IR" sz="2700" dirty="0" smtClean="0"/>
              <a:t>سيستم هاي </a:t>
            </a:r>
            <a:r>
              <a:rPr lang="fa-IR" sz="2700" dirty="0"/>
              <a:t>سوخت </a:t>
            </a:r>
            <a:r>
              <a:rPr lang="fa-IR" sz="2700" dirty="0" smtClean="0"/>
              <a:t>بايد طوري طراحي </a:t>
            </a:r>
            <a:r>
              <a:rPr lang="fa-IR" sz="2700" dirty="0"/>
              <a:t>شوند که سوخت را در </a:t>
            </a:r>
            <a:r>
              <a:rPr lang="fa-IR" sz="2700" dirty="0" smtClean="0"/>
              <a:t>حين </a:t>
            </a:r>
            <a:r>
              <a:rPr lang="fa-IR" sz="2700" dirty="0"/>
              <a:t>ضربات حاصل از سقوط و بعد از آن </a:t>
            </a:r>
            <a:r>
              <a:rPr lang="fa-IR" sz="2700" dirty="0" smtClean="0"/>
              <a:t>در </a:t>
            </a:r>
            <a:r>
              <a:rPr lang="fa-IR" sz="2700" dirty="0"/>
              <a:t>خود نگه دارند. چنانچه در مواردي از نشت سوخت نمي توان جلوگيري كرد، مثلاً در زمان عملکرد </a:t>
            </a:r>
            <a:r>
              <a:rPr lang="fa-IR" sz="2700" dirty="0" smtClean="0"/>
              <a:t>اتصال/دريچه </a:t>
            </a:r>
            <a:r>
              <a:rPr lang="fa-IR" sz="2700" dirty="0"/>
              <a:t>جداشونده خود آب بند ،  </a:t>
            </a:r>
            <a:r>
              <a:rPr lang="fa-IR" sz="2700" dirty="0" smtClean="0"/>
              <a:t>بايد </a:t>
            </a:r>
            <a:r>
              <a:rPr lang="fa-IR" sz="2700" dirty="0"/>
              <a:t>به حداقل برسد و از احتراق توسط کنترل کردن منابع ايجاد احتراق </a:t>
            </a:r>
            <a:r>
              <a:rPr lang="fa-IR" sz="2700" dirty="0" smtClean="0"/>
              <a:t>جلوگيري </a:t>
            </a:r>
            <a:r>
              <a:rPr lang="fa-IR" sz="2700" dirty="0"/>
              <a:t>شود. از نشت سوخت  سوخت در مجاري هوا در زمان </a:t>
            </a:r>
            <a:r>
              <a:rPr lang="fa-IR" sz="2700" dirty="0" smtClean="0"/>
              <a:t>غلتيدن يا </a:t>
            </a:r>
            <a:r>
              <a:rPr lang="fa-IR" sz="2700" dirty="0"/>
              <a:t>هر گونه </a:t>
            </a:r>
            <a:r>
              <a:rPr lang="fa-IR" sz="2700" dirty="0" smtClean="0"/>
              <a:t>وضعيت </a:t>
            </a:r>
            <a:r>
              <a:rPr lang="fa-IR" sz="2700" dirty="0"/>
              <a:t>معکوس هواپيما </a:t>
            </a:r>
            <a:r>
              <a:rPr lang="fa-IR" sz="2700" dirty="0" smtClean="0"/>
              <a:t>بايد جلوگيري </a:t>
            </a:r>
            <a:r>
              <a:rPr lang="fa-IR" sz="2700" dirty="0"/>
              <a:t>شود. </a:t>
            </a:r>
            <a:r>
              <a:rPr lang="en-US" dirty="0"/>
              <a:t/>
            </a:r>
            <a:br>
              <a:rPr lang="en-US" dirty="0"/>
            </a:b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895600"/>
            <a:ext cx="7772400" cy="1470025"/>
          </a:xfrm>
        </p:spPr>
        <p:txBody>
          <a:bodyPr>
            <a:normAutofit fontScale="90000"/>
          </a:bodyPr>
          <a:lstStyle/>
          <a:p>
            <a:pPr algn="r" rtl="1"/>
            <a:r>
              <a:rPr lang="fa-IR" sz="2700" b="1" dirty="0"/>
              <a:t>5 </a:t>
            </a:r>
            <a:r>
              <a:rPr lang="fa-IR" sz="2700" b="1"/>
              <a:t>مخازن </a:t>
            </a:r>
            <a:r>
              <a:rPr lang="fa-IR" sz="2700" b="1" smtClean="0"/>
              <a:t>اصلي </a:t>
            </a:r>
            <a:r>
              <a:rPr lang="fa-IR" sz="2700" b="1" dirty="0"/>
              <a:t>سوخت</a:t>
            </a:r>
            <a:r>
              <a:rPr lang="en-US" sz="2700" dirty="0"/>
              <a:t/>
            </a:r>
            <a:br>
              <a:rPr lang="en-US" sz="2700" dirty="0"/>
            </a:br>
            <a:r>
              <a:rPr lang="en-US" sz="2700" dirty="0"/>
              <a:t>a</a:t>
            </a:r>
            <a:r>
              <a:rPr lang="fa-IR" sz="2700" dirty="0"/>
              <a:t>. مخازن </a:t>
            </a:r>
            <a:r>
              <a:rPr lang="fa-IR" sz="2700"/>
              <a:t>سوخت </a:t>
            </a:r>
            <a:r>
              <a:rPr lang="fa-IR" sz="2700" smtClean="0"/>
              <a:t>بايد </a:t>
            </a:r>
            <a:r>
              <a:rPr lang="fa-IR" sz="2700" dirty="0"/>
              <a:t>دور </a:t>
            </a:r>
            <a:r>
              <a:rPr lang="fa-IR" sz="2700"/>
              <a:t>از </a:t>
            </a:r>
            <a:r>
              <a:rPr lang="fa-IR" sz="2700" smtClean="0"/>
              <a:t>ناحيه سرنشينان </a:t>
            </a:r>
            <a:r>
              <a:rPr lang="fa-IR" sz="2700" dirty="0"/>
              <a:t>و منابع </a:t>
            </a:r>
            <a:r>
              <a:rPr lang="fa-IR" sz="2700"/>
              <a:t>اشتعال </a:t>
            </a:r>
            <a:r>
              <a:rPr lang="fa-IR" sz="2700" smtClean="0"/>
              <a:t>پذير</a:t>
            </a:r>
            <a:r>
              <a:rPr lang="fa-IR" sz="2700" dirty="0"/>
              <a:t>، </a:t>
            </a:r>
            <a:r>
              <a:rPr lang="fa-IR" sz="2700"/>
              <a:t>و </a:t>
            </a:r>
            <a:r>
              <a:rPr lang="fa-IR" sz="2700" smtClean="0"/>
              <a:t>نواحي </a:t>
            </a:r>
            <a:r>
              <a:rPr lang="fa-IR" sz="2700" dirty="0"/>
              <a:t>باشد </a:t>
            </a:r>
            <a:r>
              <a:rPr lang="fa-IR" sz="2700"/>
              <a:t>که </a:t>
            </a:r>
            <a:r>
              <a:rPr lang="fa-IR" sz="2700" smtClean="0"/>
              <a:t>تغيير </a:t>
            </a:r>
            <a:r>
              <a:rPr lang="fa-IR" sz="2700" dirty="0"/>
              <a:t>شکل سازه حاصل از ضربه موجب شکسته </a:t>
            </a:r>
            <a:r>
              <a:rPr lang="fa-IR" sz="2700"/>
              <a:t>شدن </a:t>
            </a:r>
            <a:r>
              <a:rPr lang="fa-IR" sz="2700" smtClean="0"/>
              <a:t>يا </a:t>
            </a:r>
            <a:r>
              <a:rPr lang="fa-IR" sz="2700" dirty="0"/>
              <a:t>نفوذ </a:t>
            </a:r>
            <a:r>
              <a:rPr lang="fa-IR" sz="2700"/>
              <a:t>مخزن </a:t>
            </a:r>
            <a:r>
              <a:rPr lang="fa-IR" sz="2700" smtClean="0"/>
              <a:t>مي </a:t>
            </a:r>
            <a:r>
              <a:rPr lang="fa-IR" sz="2700" dirty="0"/>
              <a:t>شود. </a:t>
            </a:r>
            <a:r>
              <a:rPr lang="en-US" sz="2700" dirty="0"/>
              <a:t/>
            </a:r>
            <a:br>
              <a:rPr lang="en-US" sz="2700" dirty="0"/>
            </a:br>
            <a:r>
              <a:rPr lang="en-US" sz="2700" dirty="0"/>
              <a:t>b</a:t>
            </a:r>
            <a:r>
              <a:rPr lang="fa-IR" sz="2700" dirty="0"/>
              <a:t>. سازه هاي محافظ مخزن </a:t>
            </a:r>
            <a:r>
              <a:rPr lang="fa-IR" sz="2700"/>
              <a:t>سوخت </a:t>
            </a:r>
            <a:r>
              <a:rPr lang="fa-IR" sz="2700" smtClean="0"/>
              <a:t>بايد </a:t>
            </a:r>
            <a:r>
              <a:rPr lang="fa-IR" sz="2700" dirty="0"/>
              <a:t>آنرا را </a:t>
            </a:r>
            <a:r>
              <a:rPr lang="fa-IR" sz="2700"/>
              <a:t>در </a:t>
            </a:r>
            <a:r>
              <a:rPr lang="fa-IR" sz="2700" smtClean="0"/>
              <a:t>وضعيت </a:t>
            </a:r>
            <a:r>
              <a:rPr lang="fa-IR" sz="2700" dirty="0"/>
              <a:t>مناسب </a:t>
            </a:r>
            <a:r>
              <a:rPr lang="fa-IR" sz="2700"/>
              <a:t>تحت </a:t>
            </a:r>
            <a:r>
              <a:rPr lang="fa-IR" sz="2700" smtClean="0"/>
              <a:t>شرايط عملياتي </a:t>
            </a:r>
            <a:r>
              <a:rPr lang="fa-IR" sz="2700" dirty="0"/>
              <a:t>نرمال و فرود ناگهاني هواپيما نگه دارد تا از عملكرد نا </a:t>
            </a:r>
            <a:r>
              <a:rPr lang="fa-IR" sz="2700"/>
              <a:t>بهنگام </a:t>
            </a:r>
            <a:r>
              <a:rPr lang="fa-IR" sz="2700" smtClean="0"/>
              <a:t>دريچه/اتصال </a:t>
            </a:r>
            <a:r>
              <a:rPr lang="fa-IR" sz="2700"/>
              <a:t>جداشونده </a:t>
            </a:r>
            <a:r>
              <a:rPr lang="fa-IR" sz="2700" smtClean="0"/>
              <a:t>جلوگيري </a:t>
            </a:r>
            <a:r>
              <a:rPr lang="fa-IR" sz="2700" dirty="0"/>
              <a:t>شود.  </a:t>
            </a:r>
            <a:r>
              <a:rPr lang="en-US" sz="2700" dirty="0"/>
              <a:t/>
            </a:r>
            <a:br>
              <a:rPr lang="en-US" sz="2700" dirty="0"/>
            </a:br>
            <a:r>
              <a:rPr lang="en-US" sz="2700" dirty="0"/>
              <a:t>c</a:t>
            </a:r>
            <a:r>
              <a:rPr lang="fa-IR" sz="2700" dirty="0"/>
              <a:t>. هرگاه مخازن سوخت </a:t>
            </a:r>
            <a:r>
              <a:rPr lang="fa-IR" sz="2700"/>
              <a:t>در </a:t>
            </a:r>
            <a:r>
              <a:rPr lang="fa-IR" sz="2700" smtClean="0"/>
              <a:t>وضعيتي </a:t>
            </a:r>
            <a:r>
              <a:rPr lang="fa-IR" sz="2700" dirty="0"/>
              <a:t>باشند که با طور </a:t>
            </a:r>
            <a:r>
              <a:rPr lang="fa-IR" sz="2700"/>
              <a:t>بالقوه </a:t>
            </a:r>
            <a:r>
              <a:rPr lang="fa-IR" sz="2700" smtClean="0"/>
              <a:t>براي سرنشينان </a:t>
            </a:r>
            <a:r>
              <a:rPr lang="fa-IR" sz="2700" dirty="0"/>
              <a:t>خطرناک باشند</a:t>
            </a:r>
            <a:r>
              <a:rPr lang="fa-IR" sz="2700"/>
              <a:t>، </a:t>
            </a:r>
            <a:r>
              <a:rPr lang="fa-IR" sz="2700" smtClean="0"/>
              <a:t>بايد </a:t>
            </a:r>
            <a:r>
              <a:rPr lang="fa-IR" sz="2700" dirty="0"/>
              <a:t>از </a:t>
            </a:r>
            <a:r>
              <a:rPr lang="fa-IR" sz="2700"/>
              <a:t>لحاظ </a:t>
            </a:r>
            <a:r>
              <a:rPr lang="fa-IR" sz="2700" smtClean="0"/>
              <a:t>ساختاري </a:t>
            </a:r>
            <a:r>
              <a:rPr lang="fa-IR" sz="2700" dirty="0"/>
              <a:t>به </a:t>
            </a:r>
            <a:r>
              <a:rPr lang="fa-IR" sz="2700"/>
              <a:t>گونه </a:t>
            </a:r>
            <a:r>
              <a:rPr lang="fa-IR" sz="2700" smtClean="0"/>
              <a:t>نگهداري </a:t>
            </a:r>
            <a:r>
              <a:rPr lang="fa-IR" sz="2700" dirty="0"/>
              <a:t>شوند که در </a:t>
            </a:r>
            <a:r>
              <a:rPr lang="fa-IR" sz="2700"/>
              <a:t>برابر </a:t>
            </a:r>
            <a:r>
              <a:rPr lang="fa-IR" sz="2700" smtClean="0"/>
              <a:t>شرايط </a:t>
            </a:r>
            <a:r>
              <a:rPr lang="fa-IR" sz="2700" dirty="0"/>
              <a:t>ضربه جدول </a:t>
            </a:r>
            <a:r>
              <a:rPr lang="en-US" sz="2700" dirty="0"/>
              <a:t>I</a:t>
            </a:r>
            <a:r>
              <a:rPr lang="fa-IR" sz="2700" dirty="0"/>
              <a:t> بر اساس 75% بار سوخت مقاومت کنند. </a:t>
            </a:r>
            <a:r>
              <a:rPr lang="en-US" sz="2700" dirty="0"/>
              <a:t/>
            </a:r>
            <a:br>
              <a:rPr lang="en-US" sz="2700" dirty="0"/>
            </a:br>
            <a:r>
              <a:rPr lang="en-US" sz="2700" dirty="0"/>
              <a:t>d</a:t>
            </a:r>
            <a:r>
              <a:rPr lang="fa-IR" sz="2700" dirty="0"/>
              <a:t>. مخازن </a:t>
            </a:r>
            <a:r>
              <a:rPr lang="fa-IR" sz="2700"/>
              <a:t>سوخت </a:t>
            </a:r>
            <a:r>
              <a:rPr lang="fa-IR" sz="2700" smtClean="0"/>
              <a:t>بايد داراي </a:t>
            </a:r>
            <a:r>
              <a:rPr lang="fa-IR" sz="2700" dirty="0"/>
              <a:t>شکل هموار، منظم </a:t>
            </a:r>
            <a:r>
              <a:rPr lang="fa-IR" sz="2700"/>
              <a:t>و </a:t>
            </a:r>
            <a:r>
              <a:rPr lang="fa-IR" sz="2700" smtClean="0"/>
              <a:t>فضاي انباري </a:t>
            </a:r>
            <a:r>
              <a:rPr lang="fa-IR" sz="2700" dirty="0"/>
              <a:t>باشد که به </a:t>
            </a:r>
            <a:r>
              <a:rPr lang="fa-IR" sz="2700"/>
              <a:t>طور </a:t>
            </a:r>
            <a:r>
              <a:rPr lang="fa-IR" sz="2700" smtClean="0"/>
              <a:t>تدريجي </a:t>
            </a:r>
            <a:r>
              <a:rPr lang="fa-IR" sz="2700" dirty="0"/>
              <a:t>با کف مخزن </a:t>
            </a:r>
            <a:r>
              <a:rPr lang="fa-IR" sz="2700"/>
              <a:t>تماس </a:t>
            </a:r>
            <a:r>
              <a:rPr lang="fa-IR" sz="2700" smtClean="0"/>
              <a:t>پيدا مي </a:t>
            </a:r>
            <a:r>
              <a:rPr lang="fa-IR" sz="2700" dirty="0"/>
              <a:t>کند.تمام </a:t>
            </a:r>
            <a:r>
              <a:rPr lang="fa-IR" sz="2700"/>
              <a:t>گوشه </a:t>
            </a:r>
            <a:r>
              <a:rPr lang="fa-IR" sz="2700" smtClean="0"/>
              <a:t>هاي </a:t>
            </a:r>
            <a:r>
              <a:rPr lang="fa-IR" sz="2700"/>
              <a:t>مقعر </a:t>
            </a:r>
            <a:r>
              <a:rPr lang="fa-IR" sz="2700" smtClean="0"/>
              <a:t>بايد داراي </a:t>
            </a:r>
            <a:r>
              <a:rPr lang="fa-IR" sz="2700" dirty="0"/>
              <a:t>حداقل شعاع </a:t>
            </a:r>
            <a:r>
              <a:rPr lang="fa-IR" sz="2700"/>
              <a:t>3 </a:t>
            </a:r>
            <a:r>
              <a:rPr lang="fa-IR" sz="2700" smtClean="0"/>
              <a:t>اينچ </a:t>
            </a:r>
            <a:r>
              <a:rPr lang="fa-IR" sz="2700" dirty="0"/>
              <a:t>و </a:t>
            </a:r>
            <a:r>
              <a:rPr lang="fa-IR" sz="2700"/>
              <a:t>گوشه </a:t>
            </a:r>
            <a:r>
              <a:rPr lang="fa-IR" sz="2700" smtClean="0"/>
              <a:t>هاي </a:t>
            </a:r>
            <a:r>
              <a:rPr lang="fa-IR" sz="2700"/>
              <a:t>محدب </a:t>
            </a:r>
            <a:r>
              <a:rPr lang="fa-IR" sz="2700" smtClean="0"/>
              <a:t>داراي </a:t>
            </a:r>
            <a:r>
              <a:rPr lang="fa-IR" sz="2700" dirty="0"/>
              <a:t>حداقل شعاع </a:t>
            </a:r>
            <a:r>
              <a:rPr lang="fa-IR" sz="2700"/>
              <a:t>1 </a:t>
            </a:r>
            <a:r>
              <a:rPr lang="fa-IR" sz="2700" smtClean="0"/>
              <a:t>اينچ </a:t>
            </a:r>
            <a:r>
              <a:rPr lang="fa-IR" sz="2700" dirty="0"/>
              <a:t>باشند. </a:t>
            </a:r>
            <a:r>
              <a:rPr lang="en-US" sz="2700" dirty="0"/>
              <a:t/>
            </a:r>
            <a:br>
              <a:rPr lang="en-US" sz="2700" dirty="0"/>
            </a:br>
            <a:r>
              <a:rPr lang="en-US" sz="2700" dirty="0"/>
              <a:t>e</a:t>
            </a:r>
            <a:r>
              <a:rPr lang="fa-IR" sz="2700" dirty="0"/>
              <a:t>. تمام مخازن </a:t>
            </a:r>
            <a:r>
              <a:rPr lang="fa-IR" sz="2700"/>
              <a:t>سوخت </a:t>
            </a:r>
            <a:r>
              <a:rPr lang="fa-IR" sz="2700" smtClean="0"/>
              <a:t>بايد </a:t>
            </a:r>
            <a:r>
              <a:rPr lang="fa-IR" sz="2700"/>
              <a:t>از </a:t>
            </a:r>
            <a:r>
              <a:rPr lang="fa-IR" sz="2700" smtClean="0"/>
              <a:t>يک </a:t>
            </a:r>
            <a:r>
              <a:rPr lang="fa-IR" sz="2700" dirty="0"/>
              <a:t>ماده مقاوم در برابر شکستن ساخته شده و مطابق </a:t>
            </a:r>
            <a:r>
              <a:rPr lang="fa-IR" sz="2700"/>
              <a:t>با </a:t>
            </a:r>
            <a:r>
              <a:rPr lang="fa-IR" sz="2700" smtClean="0"/>
              <a:t>شرايط </a:t>
            </a:r>
            <a:r>
              <a:rPr lang="en-US" sz="2700" dirty="0"/>
              <a:t>MIL-T-27422</a:t>
            </a:r>
            <a:r>
              <a:rPr lang="fa-IR" sz="2700" dirty="0"/>
              <a:t> باشند. </a:t>
            </a:r>
            <a:r>
              <a:rPr lang="en-US" sz="2700" dirty="0"/>
              <a:t/>
            </a:r>
            <a:br>
              <a:rPr lang="en-US" sz="2700" dirty="0"/>
            </a:br>
            <a:r>
              <a:rPr lang="en-US" sz="2700" dirty="0"/>
              <a:t>f</a:t>
            </a:r>
            <a:r>
              <a:rPr lang="fa-IR" sz="2700" dirty="0"/>
              <a:t>. تمام اتصالات </a:t>
            </a:r>
            <a:r>
              <a:rPr lang="fa-IR" sz="2700"/>
              <a:t>مخازن </a:t>
            </a:r>
            <a:r>
              <a:rPr lang="fa-IR" sz="2700" smtClean="0"/>
              <a:t>بايد داراي </a:t>
            </a:r>
            <a:r>
              <a:rPr lang="fa-IR" sz="2700"/>
              <a:t>مقاومت </a:t>
            </a:r>
            <a:r>
              <a:rPr lang="fa-IR" sz="2700" smtClean="0"/>
              <a:t>گسيختگي کششي </a:t>
            </a:r>
            <a:r>
              <a:rPr lang="fa-IR" sz="2700" dirty="0"/>
              <a:t>مخزن باشند که مطابق يا بالاتر از آن چه در </a:t>
            </a:r>
            <a:r>
              <a:rPr lang="en-US" sz="2700" dirty="0"/>
              <a:t>MIL-T-27422</a:t>
            </a:r>
            <a:r>
              <a:rPr lang="fa-IR" sz="2700" dirty="0"/>
              <a:t> آمده  مي باشد. </a:t>
            </a:r>
            <a:r>
              <a:rPr lang="en-US" dirty="0"/>
              <a:t/>
            </a:r>
            <a:br>
              <a:rPr lang="en-US" dirty="0"/>
            </a:b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r" rtl="1"/>
            <a:r>
              <a:rPr lang="fa-IR" sz="2700" b="1" dirty="0"/>
              <a:t>مخازن سوخت اضافي</a:t>
            </a:r>
            <a:r>
              <a:rPr lang="en-US" sz="2700" dirty="0"/>
              <a:t/>
            </a:r>
            <a:br>
              <a:rPr lang="en-US" sz="2700" dirty="0"/>
            </a:br>
            <a:r>
              <a:rPr lang="en-US" sz="2700" dirty="0"/>
              <a:t>a</a:t>
            </a:r>
            <a:r>
              <a:rPr lang="fa-IR" sz="2700" dirty="0"/>
              <a:t>. مخازن سوخت داخلي اضافي و </a:t>
            </a:r>
            <a:r>
              <a:rPr lang="fa-IR" sz="2700"/>
              <a:t>لوله </a:t>
            </a:r>
            <a:r>
              <a:rPr lang="fa-IR" sz="2700" smtClean="0"/>
              <a:t>کشي هاي </a:t>
            </a:r>
            <a:r>
              <a:rPr lang="fa-IR" sz="2700" dirty="0"/>
              <a:t>نصب شده بمنظور افزايش برد </a:t>
            </a:r>
            <a:r>
              <a:rPr lang="fa-IR" sz="2700"/>
              <a:t>هواپيما </a:t>
            </a:r>
            <a:r>
              <a:rPr lang="fa-IR" sz="2700" smtClean="0"/>
              <a:t>بايد </a:t>
            </a:r>
            <a:r>
              <a:rPr lang="fa-IR" sz="2700" dirty="0"/>
              <a:t>مطابق </a:t>
            </a:r>
            <a:r>
              <a:rPr lang="fa-IR" sz="2700"/>
              <a:t>با </a:t>
            </a:r>
            <a:r>
              <a:rPr lang="fa-IR" sz="2700" smtClean="0"/>
              <a:t>معيارهاي </a:t>
            </a:r>
            <a:r>
              <a:rPr lang="fa-IR" sz="2700" dirty="0"/>
              <a:t>مشخص </a:t>
            </a:r>
            <a:r>
              <a:rPr lang="fa-IR" sz="2700"/>
              <a:t>شده </a:t>
            </a:r>
            <a:r>
              <a:rPr lang="fa-IR" sz="2700" smtClean="0"/>
              <a:t>براي </a:t>
            </a:r>
            <a:r>
              <a:rPr lang="fa-IR" sz="2700"/>
              <a:t>مخازن </a:t>
            </a:r>
            <a:r>
              <a:rPr lang="fa-IR" sz="2700" smtClean="0"/>
              <a:t>اصلي </a:t>
            </a:r>
            <a:r>
              <a:rPr lang="fa-IR" sz="2700" dirty="0"/>
              <a:t>باشند. </a:t>
            </a:r>
            <a:r>
              <a:rPr lang="en-US" sz="2700" dirty="0"/>
              <a:t/>
            </a:r>
            <a:br>
              <a:rPr lang="en-US" sz="2700" dirty="0"/>
            </a:br>
            <a:r>
              <a:rPr lang="en-US" sz="2700" dirty="0"/>
              <a:t>b</a:t>
            </a:r>
            <a:r>
              <a:rPr lang="fa-IR" sz="2700" dirty="0"/>
              <a:t>. مخازن </a:t>
            </a:r>
            <a:r>
              <a:rPr lang="fa-IR" sz="2700"/>
              <a:t>اضافي </a:t>
            </a:r>
            <a:r>
              <a:rPr lang="fa-IR" sz="2700" smtClean="0"/>
              <a:t>خارجي بايد </a:t>
            </a:r>
            <a:r>
              <a:rPr lang="fa-IR" sz="2700" dirty="0"/>
              <a:t>طوري باشند كه </a:t>
            </a:r>
            <a:r>
              <a:rPr lang="fa-IR" sz="2700"/>
              <a:t>از </a:t>
            </a:r>
            <a:r>
              <a:rPr lang="fa-IR" sz="2700" smtClean="0"/>
              <a:t>جايگاه </a:t>
            </a:r>
            <a:r>
              <a:rPr lang="fa-IR" sz="2700" dirty="0"/>
              <a:t>خدمه قابل رهاسازي باشند. هرگاه </a:t>
            </a:r>
            <a:r>
              <a:rPr lang="fa-IR" sz="2700"/>
              <a:t>از </a:t>
            </a:r>
            <a:r>
              <a:rPr lang="fa-IR" sz="2700" smtClean="0"/>
              <a:t>هواپيماي </a:t>
            </a:r>
            <a:r>
              <a:rPr lang="fa-IR" sz="2700" dirty="0"/>
              <a:t>نوع </a:t>
            </a:r>
            <a:r>
              <a:rPr lang="en-US" sz="2700"/>
              <a:t>II</a:t>
            </a:r>
            <a:r>
              <a:rPr lang="fa-IR" sz="2700"/>
              <a:t> </a:t>
            </a:r>
            <a:r>
              <a:rPr lang="fa-IR" sz="2700" smtClean="0"/>
              <a:t>براي مأموريت هاي نزديک زمين </a:t>
            </a:r>
            <a:r>
              <a:rPr lang="fa-IR" sz="2700" dirty="0"/>
              <a:t>استفاده شود، مخازن </a:t>
            </a:r>
            <a:r>
              <a:rPr lang="fa-IR" sz="2700"/>
              <a:t>اضافي </a:t>
            </a:r>
            <a:r>
              <a:rPr lang="fa-IR" sz="2700" smtClean="0"/>
              <a:t>بايد داراي شرايط زير </a:t>
            </a:r>
            <a:r>
              <a:rPr lang="fa-IR" sz="2700" dirty="0"/>
              <a:t>باشند:</a:t>
            </a:r>
            <a:r>
              <a:rPr lang="en-US" sz="2700" dirty="0"/>
              <a:t/>
            </a:r>
            <a:br>
              <a:rPr lang="en-US" sz="2700" dirty="0"/>
            </a:br>
            <a:r>
              <a:rPr lang="fa-IR" sz="2700" dirty="0"/>
              <a:t>(1) </a:t>
            </a:r>
            <a:r>
              <a:rPr lang="fa-IR" sz="2700"/>
              <a:t>از </a:t>
            </a:r>
            <a:r>
              <a:rPr lang="fa-IR" sz="2700" smtClean="0"/>
              <a:t>موادي </a:t>
            </a:r>
            <a:r>
              <a:rPr lang="fa-IR" sz="2700" dirty="0"/>
              <a:t>ساخته شوند </a:t>
            </a:r>
            <a:r>
              <a:rPr lang="fa-IR" sz="2700"/>
              <a:t>که </a:t>
            </a:r>
            <a:r>
              <a:rPr lang="fa-IR" sz="2700" smtClean="0"/>
              <a:t>قابليت </a:t>
            </a:r>
            <a:r>
              <a:rPr lang="fa-IR" sz="2700" dirty="0"/>
              <a:t>احتباس سوخت را مطابق با </a:t>
            </a:r>
            <a:r>
              <a:rPr lang="en-US" sz="2700" dirty="0"/>
              <a:t>MIL-T-27422</a:t>
            </a:r>
            <a:r>
              <a:rPr lang="fa-IR" sz="2700" dirty="0"/>
              <a:t> فراهم آورند. </a:t>
            </a:r>
            <a:r>
              <a:rPr lang="en-US" sz="2700" dirty="0"/>
              <a:t/>
            </a:r>
            <a:br>
              <a:rPr lang="en-US" sz="2700" dirty="0"/>
            </a:br>
            <a:r>
              <a:rPr lang="fa-IR" sz="2700" dirty="0"/>
              <a:t>(2) مجهز به اتصالات</a:t>
            </a:r>
            <a:r>
              <a:rPr lang="fa-IR" sz="2700"/>
              <a:t>/ </a:t>
            </a:r>
            <a:r>
              <a:rPr lang="fa-IR" sz="2700" smtClean="0"/>
              <a:t>دريچه هاي </a:t>
            </a:r>
            <a:r>
              <a:rPr lang="fa-IR" sz="2700" dirty="0"/>
              <a:t>جداشونده و خود </a:t>
            </a:r>
            <a:r>
              <a:rPr lang="fa-IR" sz="2700"/>
              <a:t>آب </a:t>
            </a:r>
            <a:r>
              <a:rPr lang="fa-IR" sz="2700" smtClean="0"/>
              <a:t>بندي </a:t>
            </a:r>
            <a:r>
              <a:rPr lang="fa-IR" sz="2700"/>
              <a:t>که </a:t>
            </a:r>
            <a:r>
              <a:rPr lang="fa-IR" sz="2700" smtClean="0"/>
              <a:t>گير </a:t>
            </a:r>
            <a:r>
              <a:rPr lang="fa-IR" sz="2700" dirty="0"/>
              <a:t>نکنند باشند.</a:t>
            </a:r>
            <a:r>
              <a:rPr lang="en-US" sz="2700" dirty="0"/>
              <a:t/>
            </a:r>
            <a:br>
              <a:rPr lang="en-US" sz="2700" dirty="0"/>
            </a:br>
            <a:r>
              <a:rPr lang="fa-IR" sz="2700" dirty="0"/>
              <a:t>(3) متصل به </a:t>
            </a:r>
            <a:r>
              <a:rPr lang="fa-IR" sz="2700"/>
              <a:t>لوله </a:t>
            </a:r>
            <a:r>
              <a:rPr lang="fa-IR" sz="2700" smtClean="0"/>
              <a:t>کشي </a:t>
            </a:r>
            <a:r>
              <a:rPr lang="fa-IR" sz="2700" dirty="0"/>
              <a:t>باشند که از </a:t>
            </a:r>
            <a:r>
              <a:rPr lang="fa-IR" sz="2700"/>
              <a:t>همان </a:t>
            </a:r>
            <a:r>
              <a:rPr lang="fa-IR" sz="2700" smtClean="0"/>
              <a:t>معيار </a:t>
            </a:r>
            <a:r>
              <a:rPr lang="fa-IR" sz="2700"/>
              <a:t>مخازن </a:t>
            </a:r>
            <a:r>
              <a:rPr lang="fa-IR" sz="2700" smtClean="0"/>
              <a:t>اصلي پيروي مي </a:t>
            </a:r>
            <a:r>
              <a:rPr lang="fa-IR" sz="2700" dirty="0"/>
              <a:t>کنند. </a:t>
            </a:r>
            <a:r>
              <a:rPr lang="en-US" dirty="0"/>
              <a:t/>
            </a:r>
            <a:br>
              <a:rPr lang="en-US" dirty="0"/>
            </a:b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71800"/>
            <a:ext cx="7772400" cy="1470025"/>
          </a:xfrm>
        </p:spPr>
        <p:txBody>
          <a:bodyPr>
            <a:normAutofit fontScale="90000"/>
          </a:bodyPr>
          <a:lstStyle/>
          <a:p>
            <a:pPr algn="r" rtl="1"/>
            <a:r>
              <a:rPr lang="fa-IR" sz="2700" b="1" smtClean="0"/>
              <a:t>لاين هاي </a:t>
            </a:r>
            <a:r>
              <a:rPr lang="fa-IR" sz="2700" b="1" dirty="0"/>
              <a:t>سوخت</a:t>
            </a:r>
            <a:r>
              <a:rPr lang="en-US" sz="2700" dirty="0"/>
              <a:t/>
            </a:r>
            <a:br>
              <a:rPr lang="en-US" sz="2700" dirty="0"/>
            </a:br>
            <a:r>
              <a:rPr lang="en-US" sz="2700" dirty="0"/>
              <a:t>a</a:t>
            </a:r>
            <a:r>
              <a:rPr lang="fa-IR" sz="2700"/>
              <a:t>. </a:t>
            </a:r>
            <a:r>
              <a:rPr lang="fa-IR" sz="2700" smtClean="0"/>
              <a:t>لاين هاي </a:t>
            </a:r>
            <a:r>
              <a:rPr lang="fa-IR" sz="2700"/>
              <a:t>سوخت </a:t>
            </a:r>
            <a:r>
              <a:rPr lang="fa-IR" sz="2700" smtClean="0"/>
              <a:t>بايد </a:t>
            </a:r>
            <a:r>
              <a:rPr lang="fa-IR" sz="2700" dirty="0"/>
              <a:t>تا حد ممکن </a:t>
            </a:r>
            <a:r>
              <a:rPr lang="fa-IR" sz="2700"/>
              <a:t>از </a:t>
            </a:r>
            <a:r>
              <a:rPr lang="fa-IR" sz="2700" smtClean="0"/>
              <a:t>نواحي </a:t>
            </a:r>
            <a:r>
              <a:rPr lang="fa-IR" sz="2700" dirty="0"/>
              <a:t>که احتمال </a:t>
            </a:r>
            <a:r>
              <a:rPr lang="fa-IR" sz="2700"/>
              <a:t>ضربه </a:t>
            </a:r>
            <a:r>
              <a:rPr lang="fa-IR" sz="2700" smtClean="0"/>
              <a:t>برايشان </a:t>
            </a:r>
            <a:r>
              <a:rPr lang="fa-IR" sz="2700" dirty="0"/>
              <a:t>وجود دارد </a:t>
            </a:r>
            <a:r>
              <a:rPr lang="fa-IR" sz="2700"/>
              <a:t>و </a:t>
            </a:r>
            <a:r>
              <a:rPr lang="fa-IR" sz="2700" smtClean="0"/>
              <a:t>فضاهايي </a:t>
            </a:r>
            <a:r>
              <a:rPr lang="fa-IR" sz="2700"/>
              <a:t>که </a:t>
            </a:r>
            <a:r>
              <a:rPr lang="fa-IR" sz="2700" smtClean="0"/>
              <a:t>تغيير </a:t>
            </a:r>
            <a:r>
              <a:rPr lang="fa-IR" sz="2700" dirty="0"/>
              <a:t>شکل سازه در آن </a:t>
            </a:r>
            <a:r>
              <a:rPr lang="fa-IR" sz="2700"/>
              <a:t>ها </a:t>
            </a:r>
            <a:r>
              <a:rPr lang="fa-IR" sz="2700" smtClean="0"/>
              <a:t>ايجاد شکستگي، </a:t>
            </a:r>
            <a:r>
              <a:rPr lang="fa-IR" sz="2700" dirty="0"/>
              <a:t>نفوذ</a:t>
            </a:r>
            <a:r>
              <a:rPr lang="fa-IR" sz="2700"/>
              <a:t>، </a:t>
            </a:r>
            <a:r>
              <a:rPr lang="fa-IR" sz="2700" smtClean="0"/>
              <a:t>يا </a:t>
            </a:r>
            <a:r>
              <a:rPr lang="fa-IR" sz="2700" dirty="0"/>
              <a:t>ايجاد </a:t>
            </a:r>
            <a:r>
              <a:rPr lang="fa-IR" sz="2700"/>
              <a:t>نيروي </a:t>
            </a:r>
            <a:r>
              <a:rPr lang="fa-IR" sz="2700" smtClean="0"/>
              <a:t>کششي بيش </a:t>
            </a:r>
            <a:r>
              <a:rPr lang="fa-IR" sz="2700" dirty="0"/>
              <a:t>از حد </a:t>
            </a:r>
            <a:r>
              <a:rPr lang="fa-IR" sz="2700"/>
              <a:t>تحمل </a:t>
            </a:r>
            <a:r>
              <a:rPr lang="fa-IR" sz="2700" smtClean="0"/>
              <a:t>لاين </a:t>
            </a:r>
            <a:r>
              <a:rPr lang="fa-IR" sz="2700"/>
              <a:t>ها </a:t>
            </a:r>
            <a:r>
              <a:rPr lang="fa-IR" sz="2700" smtClean="0"/>
              <a:t>مي </a:t>
            </a:r>
            <a:r>
              <a:rPr lang="fa-IR" sz="2700" dirty="0"/>
              <a:t>کند، دور نگه داشته شوند. </a:t>
            </a:r>
            <a:r>
              <a:rPr lang="en-US" sz="2700" dirty="0"/>
              <a:t/>
            </a:r>
            <a:br>
              <a:rPr lang="en-US" sz="2700" dirty="0"/>
            </a:br>
            <a:r>
              <a:rPr lang="en-US" sz="2700" dirty="0"/>
              <a:t>b</a:t>
            </a:r>
            <a:r>
              <a:rPr lang="fa-IR" sz="2700"/>
              <a:t>. </a:t>
            </a:r>
            <a:r>
              <a:rPr lang="fa-IR" sz="2700" smtClean="0"/>
              <a:t>لاين هاي </a:t>
            </a:r>
            <a:r>
              <a:rPr lang="fa-IR" sz="2700"/>
              <a:t>سوخت </a:t>
            </a:r>
            <a:r>
              <a:rPr lang="fa-IR" sz="2700" smtClean="0"/>
              <a:t>بايد </a:t>
            </a:r>
            <a:r>
              <a:rPr lang="fa-IR" sz="2700" dirty="0"/>
              <a:t>طبق </a:t>
            </a:r>
            <a:r>
              <a:rPr lang="en-US" sz="2700" dirty="0"/>
              <a:t>MIL-H-83796</a:t>
            </a:r>
            <a:r>
              <a:rPr lang="fa-IR" sz="2700" dirty="0"/>
              <a:t> ساخته شوند </a:t>
            </a:r>
            <a:r>
              <a:rPr lang="fa-IR" sz="2700"/>
              <a:t>و </a:t>
            </a:r>
            <a:r>
              <a:rPr lang="fa-IR" sz="2700" smtClean="0"/>
              <a:t>مسيرشان </a:t>
            </a:r>
            <a:r>
              <a:rPr lang="fa-IR" sz="2700" dirty="0"/>
              <a:t>به </a:t>
            </a:r>
            <a:r>
              <a:rPr lang="fa-IR" sz="2700"/>
              <a:t>گونه </a:t>
            </a:r>
            <a:r>
              <a:rPr lang="fa-IR" sz="2700" smtClean="0"/>
              <a:t>اي </a:t>
            </a:r>
            <a:r>
              <a:rPr lang="fa-IR" sz="2700" dirty="0"/>
              <a:t>باشد که در برابر تمام ضربات سقوط </a:t>
            </a:r>
            <a:r>
              <a:rPr lang="fa-IR" sz="2700"/>
              <a:t>بقاء </a:t>
            </a:r>
            <a:r>
              <a:rPr lang="fa-IR" sz="2700" smtClean="0"/>
              <a:t>پذير </a:t>
            </a:r>
            <a:r>
              <a:rPr lang="fa-IR" sz="2700" dirty="0"/>
              <a:t>مقاومت کنند</a:t>
            </a:r>
            <a:r>
              <a:rPr lang="fa-IR" sz="2700"/>
              <a:t>. </a:t>
            </a:r>
            <a:r>
              <a:rPr lang="fa-IR" sz="2700" smtClean="0"/>
              <a:t>براي اين </a:t>
            </a:r>
            <a:r>
              <a:rPr lang="fa-IR" sz="2700"/>
              <a:t>منظور </a:t>
            </a:r>
            <a:r>
              <a:rPr lang="fa-IR" sz="2700" smtClean="0"/>
              <a:t>لاين </a:t>
            </a:r>
            <a:r>
              <a:rPr lang="fa-IR" sz="2700" dirty="0"/>
              <a:t>ها بايد طوري باسند كه به همراه سازه هواپيما درحال تغيير فرم حركت كنند و نه اينكه مجبور به </a:t>
            </a:r>
            <a:r>
              <a:rPr lang="fa-IR" sz="2700"/>
              <a:t>تحمل </a:t>
            </a:r>
            <a:r>
              <a:rPr lang="fa-IR" sz="2700" smtClean="0"/>
              <a:t>بارهاي کششي </a:t>
            </a:r>
            <a:r>
              <a:rPr lang="fa-IR" sz="2700" dirty="0"/>
              <a:t>بيش از حد شوند</a:t>
            </a:r>
            <a:r>
              <a:rPr lang="fa-IR" sz="2700"/>
              <a:t>. </a:t>
            </a:r>
            <a:r>
              <a:rPr lang="fa-IR" sz="2700" smtClean="0"/>
              <a:t>لاين هاي </a:t>
            </a:r>
            <a:r>
              <a:rPr lang="fa-IR" sz="2700"/>
              <a:t>سوخت </a:t>
            </a:r>
            <a:r>
              <a:rPr lang="fa-IR" sz="2700" smtClean="0"/>
              <a:t>بايد </a:t>
            </a:r>
            <a:r>
              <a:rPr lang="fa-IR" sz="2700" dirty="0"/>
              <a:t>به طور مناسب توسط قيدهاي شکننده محافظت شوند. </a:t>
            </a:r>
            <a:r>
              <a:rPr lang="en-US" sz="2700" dirty="0"/>
              <a:t/>
            </a:r>
            <a:br>
              <a:rPr lang="en-US" sz="2700" dirty="0"/>
            </a:br>
            <a:r>
              <a:rPr lang="en-US" sz="2700" dirty="0"/>
              <a:t>c</a:t>
            </a:r>
            <a:r>
              <a:rPr lang="fa-IR" sz="2700"/>
              <a:t>. </a:t>
            </a:r>
            <a:r>
              <a:rPr lang="fa-IR" sz="2700" smtClean="0"/>
              <a:t>لاين هاي </a:t>
            </a:r>
            <a:r>
              <a:rPr lang="fa-IR" sz="2700" dirty="0"/>
              <a:t>سوخت در صورت </a:t>
            </a:r>
            <a:r>
              <a:rPr lang="fa-IR" sz="2700"/>
              <a:t>امکان </a:t>
            </a:r>
            <a:r>
              <a:rPr lang="fa-IR" sz="2700" smtClean="0"/>
              <a:t>بايد </a:t>
            </a:r>
            <a:r>
              <a:rPr lang="fa-IR" sz="2700" dirty="0"/>
              <a:t>در امتداد قطعات سازه اي بزرگ </a:t>
            </a:r>
            <a:r>
              <a:rPr lang="fa-IR" sz="2700"/>
              <a:t>قرار </a:t>
            </a:r>
            <a:r>
              <a:rPr lang="fa-IR" sz="2700" smtClean="0"/>
              <a:t>گيرند </a:t>
            </a:r>
            <a:r>
              <a:rPr lang="fa-IR" sz="2700" dirty="0"/>
              <a:t>تا </a:t>
            </a:r>
            <a:r>
              <a:rPr lang="fa-IR" sz="2700"/>
              <a:t>از </a:t>
            </a:r>
            <a:r>
              <a:rPr lang="fa-IR" sz="2700" smtClean="0"/>
              <a:t>لاين هاي </a:t>
            </a:r>
            <a:r>
              <a:rPr lang="fa-IR" sz="2700" dirty="0"/>
              <a:t>سوخت در </a:t>
            </a:r>
            <a:r>
              <a:rPr lang="fa-IR" sz="2700"/>
              <a:t>برابر </a:t>
            </a:r>
            <a:r>
              <a:rPr lang="fa-IR" sz="2700" smtClean="0"/>
              <a:t>آسيب هاي </a:t>
            </a:r>
            <a:r>
              <a:rPr lang="fa-IR" sz="2700" dirty="0"/>
              <a:t>حاصل از ضربه محافظت کنند. </a:t>
            </a:r>
            <a:r>
              <a:rPr lang="fa-IR" sz="2700"/>
              <a:t>هرگاه </a:t>
            </a:r>
            <a:r>
              <a:rPr lang="fa-IR" sz="2700" smtClean="0"/>
              <a:t>لاين هاي </a:t>
            </a:r>
            <a:r>
              <a:rPr lang="fa-IR" sz="2700"/>
              <a:t>سوخت </a:t>
            </a:r>
            <a:r>
              <a:rPr lang="fa-IR" sz="2700" smtClean="0"/>
              <a:t>بايد </a:t>
            </a:r>
            <a:r>
              <a:rPr lang="fa-IR" sz="2700" dirty="0"/>
              <a:t>از مكانهايي كه احتمال تغيير فرم زياد مي باشد عبور كند، </a:t>
            </a:r>
            <a:r>
              <a:rPr lang="fa-IR" sz="2700"/>
              <a:t>از </a:t>
            </a:r>
            <a:r>
              <a:rPr lang="fa-IR" sz="2700" smtClean="0"/>
              <a:t>دريچه </a:t>
            </a:r>
            <a:r>
              <a:rPr lang="fa-IR" sz="2700" dirty="0"/>
              <a:t>ها/ اتصالات جداشونده خود </a:t>
            </a:r>
            <a:r>
              <a:rPr lang="fa-IR" sz="2700"/>
              <a:t>آب </a:t>
            </a:r>
            <a:r>
              <a:rPr lang="fa-IR" sz="2700" smtClean="0"/>
              <a:t>بندي </a:t>
            </a:r>
            <a:r>
              <a:rPr lang="fa-IR" sz="2700"/>
              <a:t>در </a:t>
            </a:r>
            <a:r>
              <a:rPr lang="fa-IR" sz="2700" smtClean="0"/>
              <a:t>لاين </a:t>
            </a:r>
            <a:r>
              <a:rPr lang="fa-IR" sz="2700"/>
              <a:t>ها </a:t>
            </a:r>
            <a:r>
              <a:rPr lang="fa-IR" sz="2700" smtClean="0"/>
              <a:t>بايد </a:t>
            </a:r>
            <a:r>
              <a:rPr lang="fa-IR" sz="2700" dirty="0"/>
              <a:t>استفاده شود تا </a:t>
            </a:r>
            <a:r>
              <a:rPr lang="fa-IR" sz="2700"/>
              <a:t>امکان </a:t>
            </a:r>
            <a:r>
              <a:rPr lang="fa-IR" sz="2700" smtClean="0"/>
              <a:t>جداسازي </a:t>
            </a:r>
            <a:r>
              <a:rPr lang="fa-IR" sz="2700" dirty="0"/>
              <a:t>کامل در </a:t>
            </a:r>
            <a:r>
              <a:rPr lang="fa-IR" sz="2700"/>
              <a:t>حداقل </a:t>
            </a:r>
            <a:r>
              <a:rPr lang="fa-IR" sz="2700" smtClean="0"/>
              <a:t>ريزش مايع </a:t>
            </a:r>
            <a:r>
              <a:rPr lang="fa-IR" sz="2700" dirty="0"/>
              <a:t>فراهم شود. </a:t>
            </a:r>
            <a:r>
              <a:rPr lang="en-US" sz="2700" dirty="0"/>
              <a:t/>
            </a:r>
            <a:br>
              <a:rPr lang="en-US" sz="2700" dirty="0"/>
            </a:br>
            <a:r>
              <a:rPr lang="en-US" sz="2700" dirty="0"/>
              <a:t>d</a:t>
            </a:r>
            <a:r>
              <a:rPr lang="fa-IR" sz="2700" dirty="0"/>
              <a:t>. </a:t>
            </a:r>
            <a:r>
              <a:rPr lang="fa-IR" sz="2700"/>
              <a:t>تمام </a:t>
            </a:r>
            <a:r>
              <a:rPr lang="fa-IR" sz="2700" smtClean="0"/>
              <a:t>لاين هاي </a:t>
            </a:r>
            <a:r>
              <a:rPr lang="fa-IR" sz="2700" dirty="0"/>
              <a:t>سوخت كه بطور نرمال وظيفه انتقال سوخت را دارند در صورت امکان متشکل از </a:t>
            </a:r>
            <a:r>
              <a:rPr lang="fa-IR" sz="2700"/>
              <a:t>لوله </a:t>
            </a:r>
            <a:r>
              <a:rPr lang="fa-IR" sz="2700" smtClean="0"/>
              <a:t>خرطومي </a:t>
            </a:r>
            <a:r>
              <a:rPr lang="fa-IR" sz="2700"/>
              <a:t>انعطاف </a:t>
            </a:r>
            <a:r>
              <a:rPr lang="fa-IR" sz="2700" smtClean="0"/>
              <a:t>پذير </a:t>
            </a:r>
            <a:r>
              <a:rPr lang="fa-IR" sz="2700" dirty="0"/>
              <a:t>با </a:t>
            </a:r>
            <a:r>
              <a:rPr lang="fa-IR" sz="2700"/>
              <a:t>پوشش </a:t>
            </a:r>
            <a:r>
              <a:rPr lang="fa-IR" sz="2700" smtClean="0"/>
              <a:t>خارجي </a:t>
            </a:r>
            <a:r>
              <a:rPr lang="fa-IR" sz="2700" dirty="0"/>
              <a:t>بافته شده فولادي باشند. </a:t>
            </a:r>
            <a:r>
              <a:rPr lang="en-US" dirty="0"/>
              <a:t/>
            </a:r>
            <a:br>
              <a:rPr lang="en-US" dirty="0"/>
            </a:b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819400"/>
            <a:ext cx="7772400" cy="1470025"/>
          </a:xfrm>
        </p:spPr>
        <p:txBody>
          <a:bodyPr>
            <a:normAutofit fontScale="90000"/>
          </a:bodyPr>
          <a:lstStyle/>
          <a:p>
            <a:pPr algn="r" rtl="1"/>
            <a:r>
              <a:rPr lang="fa-IR" sz="2700" dirty="0"/>
              <a:t> </a:t>
            </a:r>
            <a:r>
              <a:rPr lang="en-US" sz="2700" dirty="0"/>
              <a:t/>
            </a:r>
            <a:br>
              <a:rPr lang="en-US" sz="2700" dirty="0"/>
            </a:br>
            <a:r>
              <a:rPr lang="en-US" sz="2700" dirty="0"/>
              <a:t>e</a:t>
            </a:r>
            <a:r>
              <a:rPr lang="fa-IR" sz="2700" dirty="0"/>
              <a:t>.در صورت </a:t>
            </a:r>
            <a:r>
              <a:rPr lang="fa-IR" sz="2700"/>
              <a:t>امکان </a:t>
            </a:r>
            <a:r>
              <a:rPr lang="fa-IR" sz="2700" smtClean="0"/>
              <a:t>يک </a:t>
            </a:r>
            <a:r>
              <a:rPr lang="fa-IR" sz="2700"/>
              <a:t>لوله </a:t>
            </a:r>
            <a:r>
              <a:rPr lang="fa-IR" sz="2700" smtClean="0"/>
              <a:t>خرطومي </a:t>
            </a:r>
            <a:r>
              <a:rPr lang="fa-IR" sz="2700"/>
              <a:t>تک </a:t>
            </a:r>
            <a:r>
              <a:rPr lang="fa-IR" sz="2700" smtClean="0"/>
              <a:t>بخشي بايد </a:t>
            </a:r>
            <a:r>
              <a:rPr lang="fa-IR" sz="2700" dirty="0"/>
              <a:t>از گشودگي بالك هد عبور داده شود </a:t>
            </a:r>
            <a:r>
              <a:rPr lang="fa-IR" sz="2700"/>
              <a:t>تا </a:t>
            </a:r>
            <a:r>
              <a:rPr lang="fa-IR" sz="2700" smtClean="0"/>
              <a:t>اين </a:t>
            </a:r>
            <a:r>
              <a:rPr lang="fa-IR" sz="2700" dirty="0"/>
              <a:t>كه </a:t>
            </a:r>
            <a:r>
              <a:rPr lang="fa-IR" sz="2700"/>
              <a:t>به </a:t>
            </a:r>
            <a:r>
              <a:rPr lang="fa-IR" sz="2700" smtClean="0"/>
              <a:t>ديواره </a:t>
            </a:r>
            <a:r>
              <a:rPr lang="fa-IR" sz="2700"/>
              <a:t>با </a:t>
            </a:r>
            <a:r>
              <a:rPr lang="fa-IR" sz="2700" smtClean="0"/>
              <a:t>يک </a:t>
            </a:r>
            <a:r>
              <a:rPr lang="fa-IR" sz="2700" dirty="0"/>
              <a:t>اتصال سخت متصل شود. قطر دهانه </a:t>
            </a:r>
            <a:r>
              <a:rPr lang="fa-IR" sz="2700"/>
              <a:t>گشودگي </a:t>
            </a:r>
            <a:r>
              <a:rPr lang="fa-IR" sz="2700" smtClean="0"/>
              <a:t>بايد </a:t>
            </a:r>
            <a:r>
              <a:rPr lang="fa-IR" sz="2700"/>
              <a:t>1 </a:t>
            </a:r>
            <a:r>
              <a:rPr lang="fa-IR" sz="2700" smtClean="0"/>
              <a:t>اينچ </a:t>
            </a:r>
            <a:r>
              <a:rPr lang="fa-IR" sz="2700" dirty="0"/>
              <a:t>بزرگ تر از قطر </a:t>
            </a:r>
            <a:r>
              <a:rPr lang="fa-IR" sz="2700"/>
              <a:t>لوله </a:t>
            </a:r>
            <a:r>
              <a:rPr lang="fa-IR" sz="2700" smtClean="0"/>
              <a:t>خرطومي </a:t>
            </a:r>
            <a:r>
              <a:rPr lang="fa-IR" sz="2700" dirty="0"/>
              <a:t>باشد که توسط يك </a:t>
            </a:r>
            <a:r>
              <a:rPr lang="fa-IR" sz="2700"/>
              <a:t>پانل </a:t>
            </a:r>
            <a:r>
              <a:rPr lang="fa-IR" sz="2700" smtClean="0"/>
              <a:t>يا </a:t>
            </a:r>
            <a:r>
              <a:rPr lang="fa-IR" sz="2700" dirty="0"/>
              <a:t>سازه شکننده ثابت شده است. يك حلقه </a:t>
            </a:r>
            <a:r>
              <a:rPr lang="fa-IR" sz="2700"/>
              <a:t>لاستيكي </a:t>
            </a:r>
            <a:r>
              <a:rPr lang="fa-IR" sz="2700" smtClean="0"/>
              <a:t>بايد </a:t>
            </a:r>
            <a:r>
              <a:rPr lang="fa-IR" sz="2700" dirty="0"/>
              <a:t>در دهانه گشودگي نصب شود تا </a:t>
            </a:r>
            <a:r>
              <a:rPr lang="fa-IR" sz="2700"/>
              <a:t>مانع </a:t>
            </a:r>
            <a:r>
              <a:rPr lang="fa-IR" sz="2700" smtClean="0"/>
              <a:t>پارگي </a:t>
            </a:r>
            <a:r>
              <a:rPr lang="fa-IR" sz="2700"/>
              <a:t>لوله </a:t>
            </a:r>
            <a:r>
              <a:rPr lang="fa-IR" sz="2700" smtClean="0"/>
              <a:t>خرطومي </a:t>
            </a:r>
            <a:r>
              <a:rPr lang="fa-IR" sz="2700" dirty="0"/>
              <a:t>شود. به هر حال، </a:t>
            </a:r>
            <a:r>
              <a:rPr lang="fa-IR" sz="2700"/>
              <a:t>هرگاه </a:t>
            </a:r>
            <a:r>
              <a:rPr lang="fa-IR" sz="2700" smtClean="0"/>
              <a:t>يک لاين </a:t>
            </a:r>
            <a:r>
              <a:rPr lang="fa-IR" sz="2700" dirty="0"/>
              <a:t>سوخت </a:t>
            </a:r>
            <a:r>
              <a:rPr lang="fa-IR" sz="2700"/>
              <a:t>از </a:t>
            </a:r>
            <a:r>
              <a:rPr lang="fa-IR" sz="2700" smtClean="0"/>
              <a:t>ميان فايروال </a:t>
            </a:r>
            <a:r>
              <a:rPr lang="fa-IR" sz="2700" dirty="0"/>
              <a:t>عبور </a:t>
            </a:r>
            <a:r>
              <a:rPr lang="fa-IR" sz="2700"/>
              <a:t>کند </a:t>
            </a:r>
            <a:r>
              <a:rPr lang="fa-IR" sz="2700" smtClean="0"/>
              <a:t>بايد </a:t>
            </a:r>
            <a:r>
              <a:rPr lang="fa-IR" sz="2700"/>
              <a:t>از </a:t>
            </a:r>
            <a:r>
              <a:rPr lang="fa-IR" sz="2700" smtClean="0"/>
              <a:t>يک دريچه/اتصال </a:t>
            </a:r>
            <a:r>
              <a:rPr lang="fa-IR" sz="2700" dirty="0"/>
              <a:t>جداشونده خود آب بند استفاده شود </a:t>
            </a:r>
            <a:r>
              <a:rPr lang="fa-IR" sz="2700"/>
              <a:t>تا </a:t>
            </a:r>
            <a:r>
              <a:rPr lang="fa-IR" sz="2700" smtClean="0"/>
              <a:t>لاين </a:t>
            </a:r>
            <a:r>
              <a:rPr lang="fa-IR" sz="2700" dirty="0"/>
              <a:t>در صورت </a:t>
            </a:r>
            <a:r>
              <a:rPr lang="fa-IR" sz="2700"/>
              <a:t>جابه </a:t>
            </a:r>
            <a:r>
              <a:rPr lang="fa-IR" sz="2700" smtClean="0"/>
              <a:t>جايي </a:t>
            </a:r>
            <a:r>
              <a:rPr lang="fa-IR" sz="2700"/>
              <a:t>موتور </a:t>
            </a:r>
            <a:r>
              <a:rPr lang="fa-IR" sz="2700" smtClean="0"/>
              <a:t>حين </a:t>
            </a:r>
            <a:r>
              <a:rPr lang="fa-IR" sz="2700" dirty="0"/>
              <a:t>ضربات سقوط </a:t>
            </a:r>
            <a:r>
              <a:rPr lang="fa-IR" sz="2700"/>
              <a:t>آب </a:t>
            </a:r>
            <a:r>
              <a:rPr lang="fa-IR" sz="2700" smtClean="0"/>
              <a:t>بندي </a:t>
            </a:r>
            <a:r>
              <a:rPr lang="fa-IR" sz="2700" dirty="0"/>
              <a:t>شود. توجه: </a:t>
            </a:r>
            <a:r>
              <a:rPr lang="fa-IR" sz="2700"/>
              <a:t>در </a:t>
            </a:r>
            <a:r>
              <a:rPr lang="fa-IR" sz="2700" smtClean="0"/>
              <a:t>صورتي </a:t>
            </a:r>
            <a:r>
              <a:rPr lang="fa-IR" sz="2700" dirty="0"/>
              <a:t>که موتور به سطح </a:t>
            </a:r>
            <a:r>
              <a:rPr lang="fa-IR" sz="2700"/>
              <a:t>مقاومت </a:t>
            </a:r>
            <a:r>
              <a:rPr lang="fa-IR" sz="2700" smtClean="0"/>
              <a:t>دريچه </a:t>
            </a:r>
            <a:r>
              <a:rPr lang="fa-IR" sz="2700" dirty="0"/>
              <a:t>ها/اتصالات جداشونده  و  و  متصل باشد و </a:t>
            </a:r>
            <a:r>
              <a:rPr lang="fa-IR" sz="2700"/>
              <a:t>موتور </a:t>
            </a:r>
            <a:r>
              <a:rPr lang="fa-IR" sz="2700" smtClean="0"/>
              <a:t>طوري </a:t>
            </a:r>
            <a:r>
              <a:rPr lang="fa-IR" sz="2700" dirty="0"/>
              <a:t>قرار گرفته باشد که در هر تصادف </a:t>
            </a:r>
            <a:r>
              <a:rPr lang="fa-IR" sz="2700"/>
              <a:t>بقاء </a:t>
            </a:r>
            <a:r>
              <a:rPr lang="fa-IR" sz="2700" smtClean="0"/>
              <a:t>پذيري </a:t>
            </a:r>
            <a:r>
              <a:rPr lang="fa-IR" sz="2700"/>
              <a:t>دپار </a:t>
            </a:r>
            <a:r>
              <a:rPr lang="fa-IR" sz="2700" smtClean="0"/>
              <a:t>شکستگي </a:t>
            </a:r>
            <a:r>
              <a:rPr lang="fa-IR" sz="2700"/>
              <a:t>نشود </a:t>
            </a:r>
            <a:r>
              <a:rPr lang="fa-IR" sz="2700" smtClean="0"/>
              <a:t>نيازي </a:t>
            </a:r>
            <a:r>
              <a:rPr lang="fa-IR" sz="2700"/>
              <a:t>به </a:t>
            </a:r>
            <a:r>
              <a:rPr lang="fa-IR" sz="2700" smtClean="0"/>
              <a:t>دريچه/اتصالات </a:t>
            </a:r>
            <a:r>
              <a:rPr lang="fa-IR" sz="2700"/>
              <a:t>جداشونده </a:t>
            </a:r>
            <a:r>
              <a:rPr lang="fa-IR" sz="2700" smtClean="0"/>
              <a:t>نيست</a:t>
            </a:r>
            <a:r>
              <a:rPr lang="fa-IR" sz="2700" dirty="0"/>
              <a:t>. </a:t>
            </a:r>
            <a:r>
              <a:rPr lang="en-US" sz="2700" dirty="0"/>
              <a:t/>
            </a:r>
            <a:br>
              <a:rPr lang="en-US" sz="2700" dirty="0"/>
            </a:br>
            <a:r>
              <a:rPr lang="en-US" sz="2700" dirty="0"/>
              <a:t>f</a:t>
            </a:r>
            <a:r>
              <a:rPr lang="fa-IR" sz="2700" dirty="0"/>
              <a:t>. </a:t>
            </a:r>
            <a:r>
              <a:rPr lang="fa-IR" sz="2700"/>
              <a:t>لوله </a:t>
            </a:r>
            <a:r>
              <a:rPr lang="fa-IR" sz="2700" smtClean="0"/>
              <a:t>هاي خرطومي نبايد </a:t>
            </a:r>
            <a:r>
              <a:rPr lang="fa-IR" sz="2700" dirty="0"/>
              <a:t>از محل </a:t>
            </a:r>
            <a:r>
              <a:rPr lang="fa-IR" sz="2700"/>
              <a:t>اتصالات </a:t>
            </a:r>
            <a:r>
              <a:rPr lang="fa-IR" sz="2700" smtClean="0"/>
              <a:t>انتهايي </a:t>
            </a:r>
            <a:r>
              <a:rPr lang="fa-IR" sz="2700" dirty="0"/>
              <a:t>شان پاره شوند، </a:t>
            </a:r>
            <a:r>
              <a:rPr lang="fa-IR" sz="2700"/>
              <a:t>و </a:t>
            </a:r>
            <a:r>
              <a:rPr lang="fa-IR" sz="2700" smtClean="0"/>
              <a:t>همچنين نبايد </a:t>
            </a:r>
            <a:r>
              <a:rPr lang="fa-IR" sz="2700"/>
              <a:t>اتصالات </a:t>
            </a:r>
            <a:r>
              <a:rPr lang="fa-IR" sz="2700" smtClean="0"/>
              <a:t>انتهايي </a:t>
            </a:r>
            <a:r>
              <a:rPr lang="fa-IR" sz="2700" dirty="0"/>
              <a:t>آنه در بار كمتر از انچه در جداول </a:t>
            </a:r>
            <a:r>
              <a:rPr lang="en-US" sz="2700" dirty="0"/>
              <a:t>II</a:t>
            </a:r>
            <a:r>
              <a:rPr lang="fa-IR" sz="2700" dirty="0"/>
              <a:t>، </a:t>
            </a:r>
            <a:r>
              <a:rPr lang="en-US" sz="2700" dirty="0"/>
              <a:t>III</a:t>
            </a:r>
            <a:r>
              <a:rPr lang="fa-IR" sz="2700" dirty="0"/>
              <a:t> و </a:t>
            </a:r>
            <a:r>
              <a:rPr lang="en-US" sz="2700" dirty="0"/>
              <a:t>IV </a:t>
            </a:r>
            <a:r>
              <a:rPr lang="fa-IR" sz="2700" dirty="0"/>
              <a:t> اورده شده است، </a:t>
            </a:r>
            <a:r>
              <a:rPr lang="fa-IR" sz="2700"/>
              <a:t>دچار </a:t>
            </a:r>
            <a:r>
              <a:rPr lang="fa-IR" sz="2700" smtClean="0"/>
              <a:t>شکستگي </a:t>
            </a:r>
            <a:r>
              <a:rPr lang="fa-IR" sz="2700" dirty="0"/>
              <a:t>شوند. </a:t>
            </a:r>
            <a:r>
              <a:rPr lang="en-US" sz="2700" dirty="0"/>
              <a:t/>
            </a:r>
            <a:br>
              <a:rPr lang="en-US" sz="2700" dirty="0"/>
            </a:br>
            <a:r>
              <a:rPr lang="en-US" sz="2700" dirty="0"/>
              <a:t>g</a:t>
            </a:r>
            <a:r>
              <a:rPr lang="fa-IR" sz="2700"/>
              <a:t>. </a:t>
            </a:r>
            <a:r>
              <a:rPr lang="fa-IR" sz="2700" smtClean="0"/>
              <a:t>لاين هاي </a:t>
            </a:r>
            <a:r>
              <a:rPr lang="fa-IR" sz="2700"/>
              <a:t>سوخت </a:t>
            </a:r>
            <a:r>
              <a:rPr lang="fa-IR" sz="2700" smtClean="0"/>
              <a:t>بايد </a:t>
            </a:r>
            <a:r>
              <a:rPr lang="fa-IR" sz="2700" dirty="0"/>
              <a:t>را از محلهايي از مخازن سوخت خارج شوند كه </a:t>
            </a:r>
            <a:r>
              <a:rPr lang="fa-IR" sz="2700"/>
              <a:t>حداقل </a:t>
            </a:r>
            <a:r>
              <a:rPr lang="fa-IR" sz="2700" smtClean="0"/>
              <a:t>آسيب پذيري </a:t>
            </a:r>
            <a:r>
              <a:rPr lang="fa-IR" sz="2700"/>
              <a:t>از </a:t>
            </a:r>
            <a:r>
              <a:rPr lang="fa-IR" sz="2700" smtClean="0"/>
              <a:t>ديدگاه بارهاي شکستگي </a:t>
            </a:r>
            <a:r>
              <a:rPr lang="fa-IR" sz="2700"/>
              <a:t>و </a:t>
            </a:r>
            <a:r>
              <a:rPr lang="fa-IR" sz="2700" smtClean="0"/>
              <a:t>تغيير </a:t>
            </a:r>
            <a:r>
              <a:rPr lang="fa-IR" sz="2700" dirty="0"/>
              <a:t>شکل سازه اي داشته باشد. </a:t>
            </a:r>
            <a:r>
              <a:rPr lang="en-US" sz="2700" dirty="0"/>
              <a:t/>
            </a:r>
            <a:br>
              <a:rPr lang="en-US" sz="2700" dirty="0"/>
            </a:br>
            <a:r>
              <a:rPr lang="en-US" sz="2700" dirty="0"/>
              <a:t>h</a:t>
            </a:r>
            <a:r>
              <a:rPr lang="fa-IR" sz="2700" dirty="0"/>
              <a:t>. </a:t>
            </a:r>
            <a:r>
              <a:rPr lang="fa-IR" sz="2700"/>
              <a:t>تعداد </a:t>
            </a:r>
            <a:r>
              <a:rPr lang="fa-IR" sz="2700" smtClean="0"/>
              <a:t>لاين هاي </a:t>
            </a:r>
            <a:r>
              <a:rPr lang="fa-IR" sz="2700" dirty="0"/>
              <a:t>سوخت در محفظه </a:t>
            </a:r>
            <a:r>
              <a:rPr lang="fa-IR" sz="2700"/>
              <a:t>موتور </a:t>
            </a:r>
            <a:r>
              <a:rPr lang="fa-IR" sz="2700" smtClean="0"/>
              <a:t>بايد </a:t>
            </a:r>
            <a:r>
              <a:rPr lang="fa-IR" sz="2700" dirty="0"/>
              <a:t>حداقل باشد. </a:t>
            </a:r>
            <a:r>
              <a:rPr lang="en-US" dirty="0"/>
              <a:t/>
            </a:r>
            <a:br>
              <a:rPr lang="en-US" dirty="0"/>
            </a:b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38400"/>
            <a:ext cx="7772400" cy="1470025"/>
          </a:xfrm>
        </p:spPr>
        <p:txBody>
          <a:bodyPr>
            <a:normAutofit fontScale="90000"/>
          </a:bodyPr>
          <a:lstStyle/>
          <a:p>
            <a:pPr algn="r" rtl="1"/>
            <a:r>
              <a:rPr lang="fa-IR" sz="2200" b="1" dirty="0"/>
              <a:t>اتصالات شکننده.</a:t>
            </a:r>
            <a:r>
              <a:rPr lang="en-US" sz="2200" dirty="0"/>
              <a:t/>
            </a:r>
            <a:br>
              <a:rPr lang="en-US" sz="2200" dirty="0"/>
            </a:br>
            <a:r>
              <a:rPr lang="en-US" sz="2200" dirty="0"/>
              <a:t>a</a:t>
            </a:r>
            <a:r>
              <a:rPr lang="fa-IR" sz="2200" dirty="0"/>
              <a:t>.  در تمام نقاط اتصال </a:t>
            </a:r>
            <a:r>
              <a:rPr lang="fa-IR" sz="2200" dirty="0" smtClean="0"/>
              <a:t>بين </a:t>
            </a:r>
            <a:r>
              <a:rPr lang="fa-IR" sz="2200" dirty="0"/>
              <a:t>مخازن سوخت و سازه </a:t>
            </a:r>
            <a:r>
              <a:rPr lang="fa-IR" sz="2200" dirty="0" smtClean="0"/>
              <a:t>هواپيما بايد </a:t>
            </a:r>
            <a:r>
              <a:rPr lang="fa-IR" sz="2200" dirty="0"/>
              <a:t>از </a:t>
            </a:r>
            <a:r>
              <a:rPr lang="fa-IR" sz="2200" dirty="0" smtClean="0"/>
              <a:t>ساختارهاي </a:t>
            </a:r>
            <a:r>
              <a:rPr lang="fa-IR" sz="2200" dirty="0"/>
              <a:t>شکننده </a:t>
            </a:r>
            <a:r>
              <a:rPr lang="fa-IR" sz="2200" dirty="0" smtClean="0"/>
              <a:t>يا </a:t>
            </a:r>
            <a:r>
              <a:rPr lang="fa-IR" sz="2200" dirty="0"/>
              <a:t>بست </a:t>
            </a:r>
            <a:r>
              <a:rPr lang="fa-IR" sz="2200" dirty="0" smtClean="0"/>
              <a:t>هايي </a:t>
            </a:r>
            <a:r>
              <a:rPr lang="fa-IR" sz="2200" dirty="0"/>
              <a:t>مانند شکل </a:t>
            </a:r>
            <a:r>
              <a:rPr lang="fa-IR" sz="2200" dirty="0" smtClean="0"/>
              <a:t>زير </a:t>
            </a:r>
            <a:r>
              <a:rPr lang="fa-IR" sz="2200" dirty="0"/>
              <a:t>استفاده کرد تا از </a:t>
            </a:r>
            <a:r>
              <a:rPr lang="fa-IR" sz="2200" dirty="0" smtClean="0"/>
              <a:t>پارگي اجزاي </a:t>
            </a:r>
            <a:r>
              <a:rPr lang="fa-IR" sz="2200" dirty="0"/>
              <a:t>مخزن  هنگام ضربه </a:t>
            </a:r>
            <a:r>
              <a:rPr lang="fa-IR" sz="2200" dirty="0" smtClean="0"/>
              <a:t>جلوگيري </a:t>
            </a:r>
            <a:r>
              <a:rPr lang="fa-IR" sz="2200" dirty="0"/>
              <a:t>شود. در </a:t>
            </a:r>
            <a:r>
              <a:rPr lang="fa-IR" sz="2200" dirty="0" smtClean="0"/>
              <a:t>ساير </a:t>
            </a:r>
            <a:r>
              <a:rPr lang="fa-IR" sz="2200" dirty="0"/>
              <a:t>نقاط </a:t>
            </a:r>
            <a:r>
              <a:rPr lang="fa-IR" sz="2200" dirty="0" smtClean="0"/>
              <a:t>سيستم هاي  </a:t>
            </a:r>
            <a:r>
              <a:rPr lang="fa-IR" sz="2200" dirty="0"/>
              <a:t>حاوي </a:t>
            </a:r>
            <a:r>
              <a:rPr lang="fa-IR" sz="2200" dirty="0" smtClean="0"/>
              <a:t>سيال </a:t>
            </a:r>
            <a:r>
              <a:rPr lang="fa-IR" sz="2200" dirty="0"/>
              <a:t>اشتعال </a:t>
            </a:r>
            <a:r>
              <a:rPr lang="fa-IR" sz="2200" dirty="0" smtClean="0"/>
              <a:t>پذير </a:t>
            </a:r>
            <a:r>
              <a:rPr lang="fa-IR" sz="2200" dirty="0"/>
              <a:t>که </a:t>
            </a:r>
            <a:r>
              <a:rPr lang="fa-IR" sz="2200" dirty="0" smtClean="0"/>
              <a:t>تغيير </a:t>
            </a:r>
            <a:r>
              <a:rPr lang="fa-IR" sz="2200" dirty="0"/>
              <a:t>شکل سازه </a:t>
            </a:r>
            <a:r>
              <a:rPr lang="fa-IR" sz="2200" dirty="0" smtClean="0"/>
              <a:t>هواپيما </a:t>
            </a:r>
            <a:r>
              <a:rPr lang="fa-IR" sz="2200" dirty="0"/>
              <a:t>منجر به </a:t>
            </a:r>
            <a:r>
              <a:rPr lang="fa-IR" sz="2200" dirty="0" smtClean="0"/>
              <a:t>نشتي مايعات </a:t>
            </a:r>
            <a:r>
              <a:rPr lang="fa-IR" sz="2200" dirty="0"/>
              <a:t>اشتعال </a:t>
            </a:r>
            <a:r>
              <a:rPr lang="fa-IR" sz="2200" dirty="0" smtClean="0"/>
              <a:t>پذير مي </a:t>
            </a:r>
            <a:r>
              <a:rPr lang="fa-IR" sz="2200" dirty="0"/>
              <a:t>شود </a:t>
            </a:r>
            <a:r>
              <a:rPr lang="fa-IR" sz="2200" dirty="0" smtClean="0"/>
              <a:t>بايد  </a:t>
            </a:r>
            <a:r>
              <a:rPr lang="fa-IR" sz="2200" dirty="0"/>
              <a:t>اتصالات شکننده استفاده کرد.</a:t>
            </a:r>
            <a:r>
              <a:rPr lang="en-US" sz="2200" dirty="0"/>
              <a:t/>
            </a:r>
            <a:br>
              <a:rPr lang="en-US" sz="2200" dirty="0"/>
            </a:br>
            <a:r>
              <a:rPr lang="en-US" sz="2200" dirty="0"/>
              <a:t>b</a:t>
            </a:r>
            <a:r>
              <a:rPr lang="fa-IR" sz="2200" dirty="0"/>
              <a:t>. بار مورد </a:t>
            </a:r>
            <a:r>
              <a:rPr lang="fa-IR" sz="2200" dirty="0" smtClean="0"/>
              <a:t>نياز براي جداسازي </a:t>
            </a:r>
            <a:r>
              <a:rPr lang="fa-IR" sz="2200" dirty="0"/>
              <a:t>اتصال از ساختار </a:t>
            </a:r>
            <a:r>
              <a:rPr lang="fa-IR" sz="2200" dirty="0" smtClean="0"/>
              <a:t>حفاظتي </a:t>
            </a:r>
            <a:r>
              <a:rPr lang="fa-IR" sz="2200" dirty="0"/>
              <a:t>اش </a:t>
            </a:r>
            <a:r>
              <a:rPr lang="fa-IR" sz="2200" dirty="0" smtClean="0"/>
              <a:t>بايد بين </a:t>
            </a:r>
            <a:r>
              <a:rPr lang="en-US" sz="2200" dirty="0"/>
              <a:t>25</a:t>
            </a:r>
            <a:r>
              <a:rPr lang="fa-IR" sz="2200" dirty="0"/>
              <a:t> و </a:t>
            </a:r>
            <a:r>
              <a:rPr lang="en-US" sz="2200" dirty="0"/>
              <a:t>50%</a:t>
            </a:r>
            <a:r>
              <a:rPr lang="fa-IR" sz="2200" dirty="0"/>
              <a:t> </a:t>
            </a:r>
            <a:r>
              <a:rPr lang="fa-IR" sz="2200" dirty="0" smtClean="0"/>
              <a:t>مينيمم </a:t>
            </a:r>
            <a:r>
              <a:rPr lang="fa-IR" sz="2200" dirty="0"/>
              <a:t>بار لازم </a:t>
            </a:r>
            <a:r>
              <a:rPr lang="fa-IR" sz="2200" dirty="0" smtClean="0"/>
              <a:t>براي شكستي ضعيف ترين </a:t>
            </a:r>
            <a:r>
              <a:rPr lang="fa-IR" sz="2200" dirty="0"/>
              <a:t>قطعه در </a:t>
            </a:r>
            <a:r>
              <a:rPr lang="fa-IR" sz="2200" dirty="0" smtClean="0"/>
              <a:t>سيستم </a:t>
            </a:r>
            <a:r>
              <a:rPr lang="fa-IR" sz="2200" dirty="0"/>
              <a:t>اتصال </a:t>
            </a:r>
            <a:r>
              <a:rPr lang="fa-IR" sz="2200" dirty="0" smtClean="0"/>
              <a:t>باشد</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xmlns="" val="0"/>
              </a:ext>
            </a:extLst>
          </a:blip>
          <a:srcRect/>
          <a:stretch>
            <a:fillRect/>
          </a:stretch>
        </p:blipFill>
        <p:spPr bwMode="auto">
          <a:xfrm>
            <a:off x="2438400" y="685800"/>
            <a:ext cx="5486400" cy="4495800"/>
          </a:xfrm>
          <a:prstGeom prst="rect">
            <a:avLst/>
          </a:prstGeom>
          <a:noFill/>
          <a:ln>
            <a:noFill/>
          </a:ln>
        </p:spPr>
      </p:pic>
      <p:sp>
        <p:nvSpPr>
          <p:cNvPr id="5" name="Rectangle 4"/>
          <p:cNvSpPr/>
          <p:nvPr/>
        </p:nvSpPr>
        <p:spPr>
          <a:xfrm>
            <a:off x="3733800" y="5867400"/>
            <a:ext cx="1669047" cy="369332"/>
          </a:xfrm>
          <a:prstGeom prst="rect">
            <a:avLst/>
          </a:prstGeom>
        </p:spPr>
        <p:txBody>
          <a:bodyPr wrap="none">
            <a:spAutoFit/>
          </a:bodyPr>
          <a:lstStyle/>
          <a:p>
            <a:r>
              <a:rPr lang="fa-IR" dirty="0"/>
              <a:t>اتصال شکننده نمونه</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895600"/>
            <a:ext cx="7772400" cy="1470025"/>
          </a:xfrm>
        </p:spPr>
        <p:txBody>
          <a:bodyPr>
            <a:normAutofit fontScale="90000"/>
          </a:bodyPr>
          <a:lstStyle/>
          <a:p>
            <a:pPr algn="r" rtl="1"/>
            <a:r>
              <a:rPr lang="fa-IR" sz="2700" b="1" dirty="0" smtClean="0"/>
              <a:t>دريچه </a:t>
            </a:r>
            <a:r>
              <a:rPr lang="fa-IR" sz="2700" b="1" dirty="0"/>
              <a:t>ها/ اتصالات جداشونده خود آب </a:t>
            </a:r>
            <a:r>
              <a:rPr lang="fa-IR" sz="2700" b="1" dirty="0" smtClean="0"/>
              <a:t>بندي</a:t>
            </a:r>
            <a:r>
              <a:rPr lang="en-US" sz="2700" dirty="0"/>
              <a:t/>
            </a:r>
            <a:br>
              <a:rPr lang="en-US" sz="2700" dirty="0"/>
            </a:br>
            <a:r>
              <a:rPr lang="en-US" sz="2700" dirty="0"/>
              <a:t>a.</a:t>
            </a:r>
            <a:r>
              <a:rPr lang="fa-IR" sz="2700" dirty="0"/>
              <a:t> </a:t>
            </a:r>
            <a:r>
              <a:rPr lang="fa-IR" sz="2700" dirty="0" smtClean="0"/>
              <a:t>دريچه </a:t>
            </a:r>
            <a:r>
              <a:rPr lang="fa-IR" sz="2700" dirty="0"/>
              <a:t>ها/اتصالات خود آب </a:t>
            </a:r>
            <a:r>
              <a:rPr lang="fa-IR" sz="2700" dirty="0" smtClean="0"/>
              <a:t>بندي بايد </a:t>
            </a:r>
            <a:r>
              <a:rPr lang="fa-IR" sz="2700" dirty="0"/>
              <a:t>در تمام اتصالات </a:t>
            </a:r>
            <a:r>
              <a:rPr lang="fa-IR" sz="2700" dirty="0" smtClean="0"/>
              <a:t>لاين </a:t>
            </a:r>
            <a:r>
              <a:rPr lang="fa-IR" sz="2700" dirty="0"/>
              <a:t>مخزن به سوخت، اتصالات </a:t>
            </a:r>
            <a:r>
              <a:rPr lang="fa-IR" sz="2700" dirty="0" smtClean="0"/>
              <a:t>داخلي </a:t>
            </a:r>
            <a:r>
              <a:rPr lang="fa-IR" sz="2700" dirty="0"/>
              <a:t>مخزن به مخزن، و در </a:t>
            </a:r>
            <a:r>
              <a:rPr lang="fa-IR" sz="2700" dirty="0" smtClean="0"/>
              <a:t>ساير </a:t>
            </a:r>
            <a:r>
              <a:rPr lang="fa-IR" sz="2700" dirty="0"/>
              <a:t>نقاط در </a:t>
            </a:r>
            <a:r>
              <a:rPr lang="fa-IR" sz="2700" dirty="0" smtClean="0"/>
              <a:t>سيستم </a:t>
            </a:r>
            <a:r>
              <a:rPr lang="fa-IR" sz="2700" dirty="0"/>
              <a:t>سوخت که </a:t>
            </a:r>
            <a:r>
              <a:rPr lang="fa-IR" sz="2700" dirty="0" smtClean="0"/>
              <a:t>تغيير </a:t>
            </a:r>
            <a:r>
              <a:rPr lang="fa-IR" sz="2700" dirty="0"/>
              <a:t>شکل سازه </a:t>
            </a:r>
            <a:r>
              <a:rPr lang="fa-IR" sz="2700" dirty="0" smtClean="0"/>
              <a:t>هواچيما </a:t>
            </a:r>
            <a:r>
              <a:rPr lang="fa-IR" sz="2700" dirty="0"/>
              <a:t>منجر به </a:t>
            </a:r>
            <a:r>
              <a:rPr lang="fa-IR" sz="2700" dirty="0" smtClean="0"/>
              <a:t>خرابي سيستم مي </a:t>
            </a:r>
            <a:r>
              <a:rPr lang="fa-IR" sz="2700" dirty="0"/>
              <a:t>شود، </a:t>
            </a:r>
            <a:r>
              <a:rPr lang="fa-IR" sz="2700" dirty="0" smtClean="0"/>
              <a:t>بايد </a:t>
            </a:r>
            <a:r>
              <a:rPr lang="fa-IR" sz="2700" dirty="0"/>
              <a:t>نصب شوند. </a:t>
            </a:r>
            <a:r>
              <a:rPr lang="en-US" sz="2700" dirty="0"/>
              <a:t/>
            </a:r>
            <a:br>
              <a:rPr lang="en-US" sz="2700" dirty="0"/>
            </a:br>
            <a:r>
              <a:rPr lang="en-US" sz="2700" dirty="0"/>
              <a:t>b</a:t>
            </a:r>
            <a:r>
              <a:rPr lang="fa-IR" sz="2700" dirty="0"/>
              <a:t>. بار مورد </a:t>
            </a:r>
            <a:r>
              <a:rPr lang="fa-IR" sz="2700" dirty="0" smtClean="0"/>
              <a:t>نياز براي جداسازي يک دريچه/اتصال </a:t>
            </a:r>
            <a:r>
              <a:rPr lang="fa-IR" sz="2700" dirty="0"/>
              <a:t>جداشونده </a:t>
            </a:r>
            <a:r>
              <a:rPr lang="fa-IR" sz="2700" dirty="0" smtClean="0"/>
              <a:t>بايد بين </a:t>
            </a:r>
            <a:r>
              <a:rPr lang="fa-IR" sz="2700" dirty="0"/>
              <a:t>25 و 50% حداقل بار </a:t>
            </a:r>
            <a:r>
              <a:rPr lang="fa-IR" sz="2700" dirty="0" smtClean="0"/>
              <a:t>خرابي براي ضعيف ترين </a:t>
            </a:r>
            <a:r>
              <a:rPr lang="fa-IR" sz="2700" dirty="0"/>
              <a:t>قطعات در </a:t>
            </a:r>
            <a:r>
              <a:rPr lang="fa-IR" sz="2700" dirty="0" smtClean="0"/>
              <a:t>لاين </a:t>
            </a:r>
            <a:r>
              <a:rPr lang="fa-IR" sz="2700" dirty="0"/>
              <a:t>حمل مابع باشد. </a:t>
            </a:r>
            <a:r>
              <a:rPr lang="fa-IR" sz="2700" dirty="0" smtClean="0"/>
              <a:t>براي جلوگيري </a:t>
            </a:r>
            <a:r>
              <a:rPr lang="fa-IR" sz="2700" dirty="0"/>
              <a:t>از به عملكرد نا بهنگام در زمان پرواز و </a:t>
            </a:r>
            <a:r>
              <a:rPr lang="fa-IR" sz="2700" dirty="0" smtClean="0"/>
              <a:t>عمليات تعمير</a:t>
            </a:r>
            <a:r>
              <a:rPr lang="fa-IR" sz="2700" dirty="0"/>
              <a:t>، بار </a:t>
            </a:r>
            <a:r>
              <a:rPr lang="fa-IR" sz="2700" dirty="0" smtClean="0"/>
              <a:t>جداسازي بايد </a:t>
            </a:r>
            <a:r>
              <a:rPr lang="fa-IR" sz="2700" dirty="0"/>
              <a:t>5 برابر بزگ تر از </a:t>
            </a:r>
            <a:r>
              <a:rPr lang="fa-IR" sz="2700" dirty="0" smtClean="0"/>
              <a:t>بارهاي عملياتي </a:t>
            </a:r>
            <a:r>
              <a:rPr lang="fa-IR" sz="2700" dirty="0"/>
              <a:t>و </a:t>
            </a:r>
            <a:r>
              <a:rPr lang="fa-IR" sz="2700" dirty="0" smtClean="0"/>
              <a:t>سرويس </a:t>
            </a:r>
            <a:r>
              <a:rPr lang="fa-IR" sz="2700" dirty="0"/>
              <a:t>نرمال در محل اتصال باشند. </a:t>
            </a:r>
            <a:r>
              <a:rPr lang="fa-IR" sz="2700" dirty="0" smtClean="0"/>
              <a:t>براي جلوگيري </a:t>
            </a:r>
            <a:r>
              <a:rPr lang="fa-IR" sz="2700" dirty="0"/>
              <a:t>از جداشدن </a:t>
            </a:r>
            <a:r>
              <a:rPr lang="fa-IR" sz="2700" dirty="0" smtClean="0"/>
              <a:t>جزئي دريچه/اتصال </a:t>
            </a:r>
            <a:r>
              <a:rPr lang="fa-IR" sz="2700" dirty="0"/>
              <a:t>جداشونده در حين </a:t>
            </a:r>
            <a:r>
              <a:rPr lang="fa-IR" sz="2700" dirty="0" smtClean="0"/>
              <a:t>تعمير </a:t>
            </a:r>
            <a:r>
              <a:rPr lang="fa-IR" sz="2700" dirty="0"/>
              <a:t>هواپيما بار </a:t>
            </a:r>
            <a:r>
              <a:rPr lang="fa-IR" sz="2700" dirty="0" smtClean="0"/>
              <a:t>جداسازي، </a:t>
            </a:r>
            <a:r>
              <a:rPr lang="fa-IR" sz="2700" dirty="0"/>
              <a:t>صرف نظر از اندازه </a:t>
            </a:r>
            <a:r>
              <a:rPr lang="fa-IR" sz="2700" dirty="0" smtClean="0"/>
              <a:t>لاين مايع</a:t>
            </a:r>
            <a:r>
              <a:rPr lang="fa-IR" sz="2700" dirty="0"/>
              <a:t>، </a:t>
            </a:r>
            <a:r>
              <a:rPr lang="fa-IR" sz="2700" dirty="0" smtClean="0"/>
              <a:t>نبايد </a:t>
            </a:r>
            <a:r>
              <a:rPr lang="fa-IR" sz="2700" dirty="0"/>
              <a:t>کمتر از 300 پوند باشد،. </a:t>
            </a:r>
            <a:r>
              <a:rPr lang="fa-IR" sz="2700" dirty="0" smtClean="0"/>
              <a:t>براي </a:t>
            </a:r>
            <a:r>
              <a:rPr lang="fa-IR" sz="2700" dirty="0"/>
              <a:t>مثال </a:t>
            </a:r>
            <a:r>
              <a:rPr lang="fa-IR" sz="2700" dirty="0" smtClean="0"/>
              <a:t>هايي </a:t>
            </a:r>
            <a:r>
              <a:rPr lang="fa-IR" sz="2700" dirty="0"/>
              <a:t>در ارتباط با محاسبات بار به </a:t>
            </a:r>
            <a:r>
              <a:rPr lang="fa-IR" sz="2700" dirty="0" smtClean="0"/>
              <a:t>راهنماي طراحي </a:t>
            </a:r>
            <a:r>
              <a:rPr lang="fa-IR" sz="2700" dirty="0"/>
              <a:t>بقاء سقوط مراجعه </a:t>
            </a:r>
            <a:r>
              <a:rPr lang="fa-IR" sz="2700" dirty="0" smtClean="0"/>
              <a:t>کنيد</a:t>
            </a:r>
            <a:r>
              <a:rPr lang="fa-IR" sz="2700" dirty="0"/>
              <a:t>. </a:t>
            </a:r>
            <a:r>
              <a:rPr lang="en-US" sz="2700" dirty="0"/>
              <a:t/>
            </a:r>
            <a:br>
              <a:rPr lang="en-US" sz="2700" dirty="0"/>
            </a:b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19400"/>
            <a:ext cx="8229600" cy="1143000"/>
          </a:xfrm>
        </p:spPr>
        <p:txBody>
          <a:bodyPr>
            <a:normAutofit fontScale="90000"/>
          </a:bodyPr>
          <a:lstStyle/>
          <a:p>
            <a:pPr algn="r" rtl="1"/>
            <a:r>
              <a:rPr lang="fa-IR" sz="2700" b="1" smtClean="0"/>
              <a:t>جداسازي </a:t>
            </a:r>
            <a:r>
              <a:rPr lang="fa-IR" sz="2700" b="1" dirty="0"/>
              <a:t>منابع سوخت </a:t>
            </a:r>
            <a:r>
              <a:rPr lang="fa-IR" sz="2700" b="1"/>
              <a:t>و </a:t>
            </a:r>
            <a:r>
              <a:rPr lang="fa-IR" sz="2700" b="1" smtClean="0"/>
              <a:t>اشتعالي</a:t>
            </a:r>
            <a:r>
              <a:rPr lang="fa-IR" sz="2700" smtClean="0"/>
              <a:t>. </a:t>
            </a:r>
            <a:r>
              <a:rPr lang="fa-IR" sz="2700"/>
              <a:t>سوخت </a:t>
            </a:r>
            <a:r>
              <a:rPr lang="fa-IR" sz="2700" smtClean="0"/>
              <a:t>بايد </a:t>
            </a:r>
            <a:r>
              <a:rPr lang="fa-IR" sz="2700"/>
              <a:t>تا </a:t>
            </a:r>
            <a:r>
              <a:rPr lang="fa-IR" sz="2700" smtClean="0"/>
              <a:t>جاي </a:t>
            </a:r>
            <a:r>
              <a:rPr lang="fa-IR" sz="2700" dirty="0"/>
              <a:t>ممکن دور از تمام منابع </a:t>
            </a:r>
            <a:r>
              <a:rPr lang="fa-IR" sz="2700"/>
              <a:t>بالقوه </a:t>
            </a:r>
            <a:r>
              <a:rPr lang="fa-IR" sz="2700" smtClean="0"/>
              <a:t>اشتعالي </a:t>
            </a:r>
            <a:r>
              <a:rPr lang="fa-IR" sz="2700" dirty="0"/>
              <a:t>باشد</a:t>
            </a:r>
            <a:r>
              <a:rPr lang="fa-IR" sz="2700"/>
              <a:t>. </a:t>
            </a:r>
            <a:r>
              <a:rPr lang="fa-IR" sz="2700" smtClean="0"/>
              <a:t>برخي </a:t>
            </a:r>
            <a:r>
              <a:rPr lang="fa-IR" sz="2700"/>
              <a:t>از </a:t>
            </a:r>
            <a:r>
              <a:rPr lang="fa-IR" sz="2700" smtClean="0"/>
              <a:t>قوانين کلي </a:t>
            </a:r>
            <a:r>
              <a:rPr lang="fa-IR" sz="2700" dirty="0"/>
              <a:t>عبارتند از:</a:t>
            </a:r>
            <a:r>
              <a:rPr lang="en-US" sz="2700" dirty="0"/>
              <a:t/>
            </a:r>
            <a:br>
              <a:rPr lang="en-US" sz="2700" dirty="0"/>
            </a:br>
            <a:r>
              <a:rPr lang="en-US" sz="2700" dirty="0"/>
              <a:t>a</a:t>
            </a:r>
            <a:r>
              <a:rPr lang="fa-IR" sz="2700" dirty="0"/>
              <a:t>. </a:t>
            </a:r>
            <a:r>
              <a:rPr lang="fa-IR" sz="2700"/>
              <a:t>سوخت </a:t>
            </a:r>
            <a:r>
              <a:rPr lang="fa-IR" sz="2700" smtClean="0"/>
              <a:t>نبايد </a:t>
            </a:r>
            <a:r>
              <a:rPr lang="fa-IR" sz="2700"/>
              <a:t>در </a:t>
            </a:r>
            <a:r>
              <a:rPr lang="fa-IR" sz="2700" smtClean="0"/>
              <a:t>جايي </a:t>
            </a:r>
            <a:r>
              <a:rPr lang="fa-IR" sz="2700"/>
              <a:t>قرار </a:t>
            </a:r>
            <a:r>
              <a:rPr lang="fa-IR" sz="2700" smtClean="0"/>
              <a:t>بگيرد </a:t>
            </a:r>
            <a:r>
              <a:rPr lang="fa-IR" sz="2700"/>
              <a:t>که </a:t>
            </a:r>
            <a:r>
              <a:rPr lang="fa-IR" sz="2700" smtClean="0"/>
              <a:t>توليد </a:t>
            </a:r>
            <a:r>
              <a:rPr lang="fa-IR" sz="2700" dirty="0"/>
              <a:t>بخار کند</a:t>
            </a:r>
            <a:r>
              <a:rPr lang="fa-IR" sz="2700"/>
              <a:t>، </a:t>
            </a:r>
            <a:r>
              <a:rPr lang="fa-IR" sz="2700" smtClean="0"/>
              <a:t>يا </a:t>
            </a:r>
            <a:r>
              <a:rPr lang="fa-IR" sz="2700" dirty="0"/>
              <a:t>در زمان سانحه </a:t>
            </a:r>
            <a:r>
              <a:rPr lang="fa-IR" sz="2700"/>
              <a:t>بر </a:t>
            </a:r>
            <a:r>
              <a:rPr lang="fa-IR" sz="2700" smtClean="0"/>
              <a:t>روي </a:t>
            </a:r>
            <a:r>
              <a:rPr lang="fa-IR" sz="2700" dirty="0"/>
              <a:t>سطوح </a:t>
            </a:r>
            <a:r>
              <a:rPr lang="fa-IR" sz="2700"/>
              <a:t>داغ  </a:t>
            </a:r>
            <a:r>
              <a:rPr lang="fa-IR" sz="2700" smtClean="0"/>
              <a:t>يا ورودي يا خروجي </a:t>
            </a:r>
            <a:r>
              <a:rPr lang="fa-IR" sz="2700"/>
              <a:t>موتور </a:t>
            </a:r>
            <a:r>
              <a:rPr lang="fa-IR" sz="2700" smtClean="0"/>
              <a:t>پاشيده </a:t>
            </a:r>
            <a:r>
              <a:rPr lang="fa-IR" sz="2700" dirty="0"/>
              <a:t>شود.</a:t>
            </a:r>
            <a:r>
              <a:rPr lang="en-US" sz="2700" dirty="0"/>
              <a:t/>
            </a:r>
            <a:br>
              <a:rPr lang="en-US" sz="2700" dirty="0"/>
            </a:br>
            <a:r>
              <a:rPr lang="en-US" sz="2700" dirty="0"/>
              <a:t>b</a:t>
            </a:r>
            <a:r>
              <a:rPr lang="fa-IR" sz="2700"/>
              <a:t>. </a:t>
            </a:r>
            <a:r>
              <a:rPr lang="fa-IR" sz="2700" smtClean="0"/>
              <a:t>ورودي </a:t>
            </a:r>
            <a:r>
              <a:rPr lang="fa-IR" sz="2700"/>
              <a:t>مخزن </a:t>
            </a:r>
            <a:r>
              <a:rPr lang="fa-IR" sz="2700" smtClean="0"/>
              <a:t>نبايد </a:t>
            </a:r>
            <a:r>
              <a:rPr lang="fa-IR" sz="2700"/>
              <a:t>مجاور </a:t>
            </a:r>
            <a:r>
              <a:rPr lang="fa-IR" sz="2700" smtClean="0"/>
              <a:t>ورودي يا خروجي </a:t>
            </a:r>
            <a:r>
              <a:rPr lang="fa-IR" sz="2700" dirty="0"/>
              <a:t>موتور </a:t>
            </a:r>
            <a:r>
              <a:rPr lang="fa-IR" sz="2700"/>
              <a:t>قرار </a:t>
            </a:r>
            <a:r>
              <a:rPr lang="fa-IR" sz="2700" smtClean="0"/>
              <a:t>بگيرند </a:t>
            </a:r>
            <a:r>
              <a:rPr lang="fa-IR" sz="2700" dirty="0"/>
              <a:t>چراگه نشت </a:t>
            </a:r>
            <a:r>
              <a:rPr lang="fa-IR" sz="2700"/>
              <a:t>سوخت </a:t>
            </a:r>
            <a:r>
              <a:rPr lang="fa-IR" sz="2700" smtClean="0"/>
              <a:t>مي </a:t>
            </a:r>
            <a:r>
              <a:rPr lang="fa-IR" sz="2700" dirty="0"/>
              <a:t>تواند باعث اشتعال بشوند. </a:t>
            </a:r>
            <a:r>
              <a:rPr lang="en-US" sz="2700" dirty="0"/>
              <a:t/>
            </a:r>
            <a:br>
              <a:rPr lang="en-US" sz="2700" dirty="0"/>
            </a:br>
            <a:r>
              <a:rPr lang="en-US" sz="2700" dirty="0"/>
              <a:t>c</a:t>
            </a:r>
            <a:r>
              <a:rPr lang="fa-IR" sz="2700"/>
              <a:t>. </a:t>
            </a:r>
            <a:r>
              <a:rPr lang="fa-IR" sz="2700" smtClean="0"/>
              <a:t>اجزاي الکتريکي </a:t>
            </a:r>
            <a:r>
              <a:rPr lang="fa-IR" sz="2700"/>
              <a:t>و </a:t>
            </a:r>
            <a:r>
              <a:rPr lang="fa-IR" sz="2700" smtClean="0"/>
              <a:t>سيم کشي </a:t>
            </a:r>
            <a:r>
              <a:rPr lang="fa-IR" sz="2700"/>
              <a:t>ها </a:t>
            </a:r>
            <a:r>
              <a:rPr lang="fa-IR" sz="2700" smtClean="0"/>
              <a:t>بايد </a:t>
            </a:r>
            <a:r>
              <a:rPr lang="fa-IR" sz="2700"/>
              <a:t>تا </a:t>
            </a:r>
            <a:r>
              <a:rPr lang="fa-IR" sz="2700" smtClean="0"/>
              <a:t>جايي </a:t>
            </a:r>
            <a:r>
              <a:rPr lang="fa-IR" sz="2700" dirty="0"/>
              <a:t>که امکان دارد </a:t>
            </a:r>
            <a:r>
              <a:rPr lang="fa-IR" sz="2700"/>
              <a:t>در </a:t>
            </a:r>
            <a:r>
              <a:rPr lang="fa-IR" sz="2700" smtClean="0"/>
              <a:t>نزديکي </a:t>
            </a:r>
            <a:r>
              <a:rPr lang="fa-IR" sz="2700" dirty="0"/>
              <a:t>مخزن سوخت </a:t>
            </a:r>
            <a:r>
              <a:rPr lang="fa-IR" sz="2700" dirty="0" smtClean="0"/>
              <a:t>نباشد.</a:t>
            </a:r>
            <a:r>
              <a:rPr lang="en-US" sz="2700" smtClean="0"/>
              <a:t/>
            </a:r>
            <a:br>
              <a:rPr lang="en-US" sz="2700" smtClean="0"/>
            </a:br>
            <a:r>
              <a:rPr lang="fa-IR" sz="2700" b="1" smtClean="0"/>
              <a:t>جداسازي سيالات </a:t>
            </a:r>
            <a:r>
              <a:rPr lang="fa-IR" sz="2700" b="1"/>
              <a:t>اشتعال </a:t>
            </a:r>
            <a:r>
              <a:rPr lang="fa-IR" sz="2700" b="1" smtClean="0"/>
              <a:t>پذير </a:t>
            </a:r>
            <a:r>
              <a:rPr lang="fa-IR" sz="2700" b="1"/>
              <a:t>و </a:t>
            </a:r>
            <a:r>
              <a:rPr lang="fa-IR" sz="2700" b="1" smtClean="0"/>
              <a:t>فضاي سرنشينان</a:t>
            </a:r>
            <a:r>
              <a:rPr lang="en-US" sz="2700" dirty="0"/>
              <a:t/>
            </a:r>
            <a:br>
              <a:rPr lang="en-US" sz="2700" dirty="0"/>
            </a:br>
            <a:r>
              <a:rPr lang="en-US" sz="2700" dirty="0"/>
              <a:t>a</a:t>
            </a:r>
            <a:r>
              <a:rPr lang="fa-IR" sz="2700" dirty="0"/>
              <a:t>. مخازن </a:t>
            </a:r>
            <a:r>
              <a:rPr lang="fa-IR" sz="2700"/>
              <a:t>سوخت </a:t>
            </a:r>
            <a:r>
              <a:rPr lang="fa-IR" sz="2700" smtClean="0"/>
              <a:t>بايد </a:t>
            </a:r>
            <a:r>
              <a:rPr lang="fa-IR" sz="2700" dirty="0"/>
              <a:t>از </a:t>
            </a:r>
            <a:r>
              <a:rPr lang="fa-IR" sz="2700"/>
              <a:t>محل </a:t>
            </a:r>
            <a:r>
              <a:rPr lang="fa-IR" sz="2700" smtClean="0"/>
              <a:t>سرنشينان </a:t>
            </a:r>
            <a:r>
              <a:rPr lang="fa-IR" sz="2700"/>
              <a:t>توسط </a:t>
            </a:r>
            <a:r>
              <a:rPr lang="fa-IR" sz="2700" smtClean="0"/>
              <a:t>يک </a:t>
            </a:r>
            <a:r>
              <a:rPr lang="fa-IR" sz="2700" dirty="0"/>
              <a:t>حائل نشت </a:t>
            </a:r>
            <a:r>
              <a:rPr lang="fa-IR" sz="2700"/>
              <a:t>سوخت </a:t>
            </a:r>
            <a:r>
              <a:rPr lang="fa-IR" sz="2700" smtClean="0"/>
              <a:t>تفکيک </a:t>
            </a:r>
            <a:r>
              <a:rPr lang="fa-IR" sz="2700" dirty="0"/>
              <a:t>شود. مانع  </a:t>
            </a:r>
            <a:r>
              <a:rPr lang="fa-IR" sz="2700"/>
              <a:t>نشت </a:t>
            </a:r>
            <a:r>
              <a:rPr lang="fa-IR" sz="2700" smtClean="0"/>
              <a:t>مي بخشي </a:t>
            </a:r>
            <a:r>
              <a:rPr lang="fa-IR" sz="2700" dirty="0"/>
              <a:t>از </a:t>
            </a:r>
            <a:r>
              <a:rPr lang="fa-IR" sz="2700"/>
              <a:t>سازه </a:t>
            </a:r>
            <a:r>
              <a:rPr lang="fa-IR" sz="2700" smtClean="0"/>
              <a:t>هواپيما بين </a:t>
            </a:r>
            <a:r>
              <a:rPr lang="fa-IR" sz="2700" dirty="0"/>
              <a:t>مخزن سوخت </a:t>
            </a:r>
            <a:r>
              <a:rPr lang="fa-IR" sz="2700"/>
              <a:t>و </a:t>
            </a:r>
            <a:r>
              <a:rPr lang="fa-IR" sz="2700" smtClean="0"/>
              <a:t>سرنشينان </a:t>
            </a:r>
            <a:r>
              <a:rPr lang="fa-IR" sz="2700" dirty="0"/>
              <a:t>باشد. </a:t>
            </a:r>
            <a:r>
              <a:rPr lang="en-US" sz="2700" dirty="0"/>
              <a:t/>
            </a:r>
            <a:br>
              <a:rPr lang="en-US" sz="2700" dirty="0"/>
            </a:br>
            <a:r>
              <a:rPr lang="en-US" sz="2700" dirty="0"/>
              <a:t>b</a:t>
            </a:r>
            <a:r>
              <a:rPr lang="fa-IR" sz="2700"/>
              <a:t>. </a:t>
            </a:r>
            <a:r>
              <a:rPr lang="fa-IR" sz="2700" smtClean="0"/>
              <a:t>لاين هاي سوختي نبايد </a:t>
            </a:r>
            <a:r>
              <a:rPr lang="fa-IR" sz="2700" dirty="0"/>
              <a:t>در </a:t>
            </a:r>
            <a:r>
              <a:rPr lang="fa-IR" sz="2700"/>
              <a:t>محل </a:t>
            </a:r>
            <a:r>
              <a:rPr lang="fa-IR" sz="2700" smtClean="0"/>
              <a:t>قرارگيري سرنشينان </a:t>
            </a:r>
            <a:r>
              <a:rPr lang="fa-IR" sz="2700" dirty="0"/>
              <a:t>باشد به </a:t>
            </a:r>
            <a:r>
              <a:rPr lang="fa-IR" sz="2700"/>
              <a:t>جز </a:t>
            </a:r>
            <a:r>
              <a:rPr lang="fa-IR" sz="2700" smtClean="0"/>
              <a:t>لاين هاي موقتي </a:t>
            </a:r>
            <a:r>
              <a:rPr lang="fa-IR" sz="2700" dirty="0"/>
              <a:t>مخازن نصب </a:t>
            </a:r>
            <a:r>
              <a:rPr lang="fa-IR" sz="2700"/>
              <a:t>شده </a:t>
            </a:r>
            <a:r>
              <a:rPr lang="fa-IR" sz="2700" smtClean="0"/>
              <a:t>داخلي اضافي. </a:t>
            </a:r>
            <a:r>
              <a:rPr lang="en-US" dirty="0"/>
              <a:t/>
            </a:r>
            <a:br>
              <a:rPr lang="en-US" dirty="0"/>
            </a:b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667000"/>
            <a:ext cx="8229600" cy="1143000"/>
          </a:xfrm>
        </p:spPr>
        <p:txBody>
          <a:bodyPr>
            <a:normAutofit fontScale="90000"/>
          </a:bodyPr>
          <a:lstStyle/>
          <a:p>
            <a:pPr algn="r" rtl="1"/>
            <a:r>
              <a:rPr lang="fa-IR" b="1" dirty="0"/>
              <a:t>حفاظت </a:t>
            </a:r>
            <a:r>
              <a:rPr lang="en-US" dirty="0"/>
              <a:t/>
            </a:r>
            <a:br>
              <a:rPr lang="en-US" dirty="0"/>
            </a:br>
            <a:r>
              <a:rPr lang="en-US" sz="2200" dirty="0"/>
              <a:t>a</a:t>
            </a:r>
            <a:r>
              <a:rPr lang="fa-IR" sz="2200" dirty="0"/>
              <a:t>. در </a:t>
            </a:r>
            <a:r>
              <a:rPr lang="fa-IR" sz="2200"/>
              <a:t>صورت </a:t>
            </a:r>
            <a:r>
              <a:rPr lang="fa-IR" sz="2200" smtClean="0"/>
              <a:t>نياز </a:t>
            </a:r>
            <a:r>
              <a:rPr lang="fa-IR" sz="2200"/>
              <a:t>به </a:t>
            </a:r>
            <a:r>
              <a:rPr lang="fa-IR" sz="2200" smtClean="0"/>
              <a:t>جلوگيري </a:t>
            </a:r>
            <a:r>
              <a:rPr lang="fa-IR" sz="2200"/>
              <a:t>از </a:t>
            </a:r>
            <a:r>
              <a:rPr lang="fa-IR" sz="2200" smtClean="0"/>
              <a:t>رسيدن مايعات </a:t>
            </a:r>
            <a:r>
              <a:rPr lang="fa-IR" sz="2200"/>
              <a:t>اشتعال </a:t>
            </a:r>
            <a:r>
              <a:rPr lang="fa-IR" sz="2200" smtClean="0"/>
              <a:t>پذير </a:t>
            </a:r>
            <a:r>
              <a:rPr lang="fa-IR" sz="2200" dirty="0"/>
              <a:t>نشت کرده به منابع </a:t>
            </a:r>
            <a:r>
              <a:rPr lang="fa-IR" sz="2200"/>
              <a:t>بالقوه </a:t>
            </a:r>
            <a:r>
              <a:rPr lang="fa-IR" sz="2200" smtClean="0"/>
              <a:t>احتراقي يا </a:t>
            </a:r>
            <a:r>
              <a:rPr lang="fa-IR" sz="2200"/>
              <a:t>محدوده </a:t>
            </a:r>
            <a:r>
              <a:rPr lang="fa-IR" sz="2200" smtClean="0"/>
              <a:t>سرنشينان بايد </a:t>
            </a:r>
            <a:r>
              <a:rPr lang="fa-IR" sz="2200" dirty="0"/>
              <a:t>از موانع مناسب استفاده کرد. </a:t>
            </a:r>
            <a:r>
              <a:rPr lang="en-US" sz="2200" dirty="0"/>
              <a:t/>
            </a:r>
            <a:br>
              <a:rPr lang="en-US" sz="2200" dirty="0"/>
            </a:br>
            <a:r>
              <a:rPr lang="en-US" sz="2200" dirty="0"/>
              <a:t>b</a:t>
            </a:r>
            <a:r>
              <a:rPr lang="fa-IR" sz="2200" dirty="0"/>
              <a:t>. در تمام قسمت محفظه </a:t>
            </a:r>
            <a:r>
              <a:rPr lang="fa-IR" sz="2200"/>
              <a:t>مخزن </a:t>
            </a:r>
            <a:r>
              <a:rPr lang="fa-IR" sz="2200" smtClean="0"/>
              <a:t>سيال </a:t>
            </a:r>
            <a:r>
              <a:rPr lang="fa-IR" sz="2200"/>
              <a:t>اشتعال </a:t>
            </a:r>
            <a:r>
              <a:rPr lang="fa-IR" sz="2200" smtClean="0"/>
              <a:t>پذير </a:t>
            </a:r>
            <a:r>
              <a:rPr lang="fa-IR" sz="2200" dirty="0"/>
              <a:t>و بستر </a:t>
            </a:r>
            <a:r>
              <a:rPr lang="fa-IR" sz="2200"/>
              <a:t>موتور </a:t>
            </a:r>
            <a:r>
              <a:rPr lang="fa-IR" sz="2200" smtClean="0"/>
              <a:t>بايد </a:t>
            </a:r>
            <a:r>
              <a:rPr lang="fa-IR" sz="2200" dirty="0"/>
              <a:t>از منافذ خروج سوخت استفاده کرد تا </a:t>
            </a:r>
            <a:r>
              <a:rPr lang="fa-IR" sz="2200"/>
              <a:t>از </a:t>
            </a:r>
            <a:r>
              <a:rPr lang="fa-IR" sz="2200" smtClean="0"/>
              <a:t>انباشتگي سيالات </a:t>
            </a:r>
            <a:r>
              <a:rPr lang="fa-IR" sz="2200"/>
              <a:t>اشتعال </a:t>
            </a:r>
            <a:r>
              <a:rPr lang="fa-IR" sz="2200" smtClean="0"/>
              <a:t>پذير </a:t>
            </a:r>
            <a:r>
              <a:rPr lang="fa-IR" sz="2200" dirty="0"/>
              <a:t>نشت کرده به </a:t>
            </a:r>
            <a:r>
              <a:rPr lang="fa-IR" sz="2200"/>
              <a:t>درون </a:t>
            </a:r>
            <a:r>
              <a:rPr lang="fa-IR" sz="2200" smtClean="0"/>
              <a:t>هواپيما جلوگيري </a:t>
            </a:r>
            <a:r>
              <a:rPr lang="fa-IR" sz="2200" dirty="0"/>
              <a:t>شود. </a:t>
            </a:r>
            <a:r>
              <a:rPr lang="en-US" sz="2200" dirty="0"/>
              <a:t/>
            </a:r>
            <a:br>
              <a:rPr lang="en-US" sz="2200" dirty="0"/>
            </a:br>
            <a:r>
              <a:rPr lang="en-US" sz="2200" dirty="0"/>
              <a:t>c</a:t>
            </a:r>
            <a:r>
              <a:rPr lang="fa-IR" sz="2200"/>
              <a:t>. </a:t>
            </a:r>
            <a:r>
              <a:rPr lang="fa-IR" sz="2200" smtClean="0"/>
              <a:t>براي جلوگيري </a:t>
            </a:r>
            <a:r>
              <a:rPr lang="fa-IR" sz="2200"/>
              <a:t>از </a:t>
            </a:r>
            <a:r>
              <a:rPr lang="fa-IR" sz="2200" smtClean="0"/>
              <a:t>رسيدن </a:t>
            </a:r>
            <a:r>
              <a:rPr lang="fa-IR" sz="2200"/>
              <a:t>سوخت </a:t>
            </a:r>
            <a:r>
              <a:rPr lang="fa-IR" sz="2200" smtClean="0"/>
              <a:t>هاي </a:t>
            </a:r>
            <a:r>
              <a:rPr lang="fa-IR" sz="2200" dirty="0"/>
              <a:t>نشت کرده به </a:t>
            </a:r>
            <a:r>
              <a:rPr lang="fa-IR" sz="2200"/>
              <a:t>منابع </a:t>
            </a:r>
            <a:r>
              <a:rPr lang="fa-IR" sz="2200" smtClean="0"/>
              <a:t>احتراقي </a:t>
            </a:r>
            <a:r>
              <a:rPr lang="fa-IR" sz="2200"/>
              <a:t>مانند </a:t>
            </a:r>
            <a:r>
              <a:rPr lang="fa-IR" sz="2200" smtClean="0"/>
              <a:t>فضاي </a:t>
            </a:r>
            <a:r>
              <a:rPr lang="fa-IR" sz="2200" dirty="0"/>
              <a:t>داغ </a:t>
            </a:r>
            <a:r>
              <a:rPr lang="fa-IR" sz="2200"/>
              <a:t>موتور </a:t>
            </a:r>
            <a:r>
              <a:rPr lang="fa-IR" sz="2200" smtClean="0"/>
              <a:t>يا </a:t>
            </a:r>
            <a:r>
              <a:rPr lang="fa-IR" sz="2200"/>
              <a:t>اطاقک </a:t>
            </a:r>
            <a:r>
              <a:rPr lang="fa-IR" sz="2200" smtClean="0"/>
              <a:t>هاي الکتريکي ناشي </a:t>
            </a:r>
            <a:r>
              <a:rPr lang="fa-IR" sz="2200"/>
              <a:t>از </a:t>
            </a:r>
            <a:r>
              <a:rPr lang="fa-IR" sz="2200" smtClean="0"/>
              <a:t>نيروي </a:t>
            </a:r>
            <a:r>
              <a:rPr lang="fa-IR" sz="2200" dirty="0"/>
              <a:t>گرانش </a:t>
            </a:r>
            <a:r>
              <a:rPr lang="fa-IR" sz="2200"/>
              <a:t>در </a:t>
            </a:r>
            <a:r>
              <a:rPr lang="fa-IR" sz="2200" smtClean="0"/>
              <a:t>وضعيت </a:t>
            </a:r>
            <a:r>
              <a:rPr lang="fa-IR" sz="2200" dirty="0"/>
              <a:t>پرواز </a:t>
            </a:r>
            <a:r>
              <a:rPr lang="fa-IR" sz="2200"/>
              <a:t>کروز </a:t>
            </a:r>
            <a:r>
              <a:rPr lang="fa-IR" sz="2200" smtClean="0"/>
              <a:t>بايد </a:t>
            </a:r>
            <a:r>
              <a:rPr lang="fa-IR" sz="2200"/>
              <a:t>منافذ </a:t>
            </a:r>
            <a:r>
              <a:rPr lang="fa-IR" sz="2200" smtClean="0"/>
              <a:t>خروجي </a:t>
            </a:r>
            <a:r>
              <a:rPr lang="fa-IR" sz="2200" dirty="0"/>
              <a:t>مناسب استفاده کرد. </a:t>
            </a:r>
            <a:r>
              <a:rPr lang="en-US" sz="2200" dirty="0"/>
              <a:t/>
            </a:r>
            <a:br>
              <a:rPr lang="en-US" sz="2200" dirty="0"/>
            </a:br>
            <a:r>
              <a:rPr lang="fa-IR" sz="2200" b="1" dirty="0" smtClean="0"/>
              <a:t>منافذ </a:t>
            </a:r>
            <a:r>
              <a:rPr lang="fa-IR" sz="2200" b="1" dirty="0"/>
              <a:t>خروج سوخت</a:t>
            </a:r>
            <a:r>
              <a:rPr lang="en-US" sz="2200" dirty="0"/>
              <a:t/>
            </a:r>
            <a:br>
              <a:rPr lang="en-US" sz="2200" dirty="0"/>
            </a:br>
            <a:r>
              <a:rPr lang="en-US" sz="2200" dirty="0"/>
              <a:t>a</a:t>
            </a:r>
            <a:r>
              <a:rPr lang="fa-IR" sz="2200"/>
              <a:t>. </a:t>
            </a:r>
            <a:r>
              <a:rPr lang="fa-IR" sz="2200" smtClean="0"/>
              <a:t>دريچه هاي خروجي </a:t>
            </a:r>
            <a:r>
              <a:rPr lang="fa-IR" sz="2200"/>
              <a:t>مناسب </a:t>
            </a:r>
            <a:r>
              <a:rPr lang="fa-IR" sz="2200" smtClean="0"/>
              <a:t>بايد </a:t>
            </a:r>
            <a:r>
              <a:rPr lang="fa-IR" sz="2200" dirty="0"/>
              <a:t>در مخزن استفاده تا از خروج سوخت در زمان </a:t>
            </a:r>
            <a:r>
              <a:rPr lang="fa-IR" sz="2200"/>
              <a:t>سقوط </a:t>
            </a:r>
            <a:r>
              <a:rPr lang="fa-IR" sz="2200" smtClean="0"/>
              <a:t>جلوگيري </a:t>
            </a:r>
            <a:r>
              <a:rPr lang="fa-IR" sz="2200" dirty="0"/>
              <a:t>شود</a:t>
            </a:r>
            <a:r>
              <a:rPr lang="fa-IR" sz="2200"/>
              <a:t>. </a:t>
            </a:r>
            <a:r>
              <a:rPr lang="fa-IR" sz="2200" smtClean="0"/>
              <a:t>مکانيزم </a:t>
            </a:r>
            <a:r>
              <a:rPr lang="fa-IR" sz="2200" dirty="0"/>
              <a:t>به </a:t>
            </a:r>
            <a:r>
              <a:rPr lang="fa-IR" sz="2200"/>
              <a:t>کار </a:t>
            </a:r>
            <a:r>
              <a:rPr lang="fa-IR" sz="2200" smtClean="0"/>
              <a:t>اندازي بايد </a:t>
            </a:r>
            <a:r>
              <a:rPr lang="fa-IR" sz="2200" dirty="0"/>
              <a:t>به طور مناسب محافظت </a:t>
            </a:r>
            <a:r>
              <a:rPr lang="fa-IR" sz="2200"/>
              <a:t>شود </a:t>
            </a:r>
            <a:r>
              <a:rPr lang="fa-IR" sz="2200" smtClean="0"/>
              <a:t>يا داراي ويژگي هاي </a:t>
            </a:r>
            <a:r>
              <a:rPr lang="fa-IR" sz="2200" dirty="0"/>
              <a:t>جداشونده باشد تا مانع </a:t>
            </a:r>
            <a:r>
              <a:rPr lang="fa-IR" sz="2200"/>
              <a:t>بازشدن </a:t>
            </a:r>
            <a:r>
              <a:rPr lang="fa-IR" sz="2200" smtClean="0"/>
              <a:t>دريچه </a:t>
            </a:r>
            <a:r>
              <a:rPr lang="fa-IR" sz="2200" dirty="0"/>
              <a:t>در زمان سقوط شود. </a:t>
            </a:r>
            <a:r>
              <a:rPr lang="en-US" sz="2200" dirty="0"/>
              <a:t/>
            </a:r>
            <a:br>
              <a:rPr lang="en-US" sz="2200" dirty="0"/>
            </a:br>
            <a:r>
              <a:rPr lang="en-US" sz="2200" dirty="0"/>
              <a:t>b</a:t>
            </a:r>
            <a:r>
              <a:rPr lang="fa-IR" sz="2200" dirty="0"/>
              <a:t>. تمام </a:t>
            </a:r>
            <a:r>
              <a:rPr lang="fa-IR" sz="2200"/>
              <a:t>اتصالات </a:t>
            </a:r>
            <a:r>
              <a:rPr lang="fa-IR" sz="2200" smtClean="0"/>
              <a:t>درين هاي زهکشي </a:t>
            </a:r>
            <a:r>
              <a:rPr lang="fa-IR" sz="2200" dirty="0"/>
              <a:t>در </a:t>
            </a:r>
            <a:r>
              <a:rPr lang="fa-IR" sz="2200"/>
              <a:t>ساختار </a:t>
            </a:r>
            <a:r>
              <a:rPr lang="fa-IR" sz="2200" smtClean="0"/>
              <a:t>هواپيما بايد </a:t>
            </a:r>
            <a:r>
              <a:rPr lang="fa-IR" sz="2200" dirty="0"/>
              <a:t>از اتصالات شکننده ساخته شوند. </a:t>
            </a:r>
            <a:r>
              <a:rPr lang="en-US" sz="2200" dirty="0"/>
              <a:t/>
            </a:r>
            <a:br>
              <a:rPr lang="en-US" sz="2200" dirty="0"/>
            </a:br>
            <a:r>
              <a:rPr lang="en-US" sz="2200" dirty="0"/>
              <a:t>c</a:t>
            </a:r>
            <a:r>
              <a:rPr lang="fa-IR" sz="2200"/>
              <a:t>. </a:t>
            </a:r>
            <a:r>
              <a:rPr lang="fa-IR" sz="2200" smtClean="0"/>
              <a:t>دريچه هاي </a:t>
            </a:r>
            <a:r>
              <a:rPr lang="fa-IR" sz="2200"/>
              <a:t>درن </a:t>
            </a:r>
            <a:r>
              <a:rPr lang="fa-IR" sz="2200" smtClean="0"/>
              <a:t>زهکشي بايد طوري طراحي </a:t>
            </a:r>
            <a:r>
              <a:rPr lang="fa-IR" sz="2200" dirty="0"/>
              <a:t>شوند که </a:t>
            </a:r>
            <a:r>
              <a:rPr lang="fa-IR" sz="2200"/>
              <a:t>در </a:t>
            </a:r>
            <a:r>
              <a:rPr lang="fa-IR" sz="2200" smtClean="0"/>
              <a:t>وضعيت </a:t>
            </a:r>
            <a:r>
              <a:rPr lang="fa-IR" sz="2200" dirty="0"/>
              <a:t>بسته کاملاً قفل شوند. </a:t>
            </a:r>
            <a:r>
              <a:rPr lang="en-US" sz="2200" dirty="0"/>
              <a:t/>
            </a:r>
            <a:br>
              <a:rPr lang="en-US" sz="2200" dirty="0"/>
            </a:br>
            <a:r>
              <a:rPr lang="en-US" sz="2200" dirty="0"/>
              <a:t>d</a:t>
            </a:r>
            <a:r>
              <a:rPr lang="fa-IR" sz="2200"/>
              <a:t>. </a:t>
            </a:r>
            <a:r>
              <a:rPr lang="fa-IR" sz="2200" smtClean="0"/>
              <a:t>دريچه هاي درين زهکشي بايد طوري </a:t>
            </a:r>
            <a:r>
              <a:rPr lang="fa-IR" sz="2200"/>
              <a:t>قرار </a:t>
            </a:r>
            <a:r>
              <a:rPr lang="fa-IR" sz="2200" smtClean="0"/>
              <a:t>بگيرند </a:t>
            </a:r>
            <a:r>
              <a:rPr lang="fa-IR" sz="2200" dirty="0"/>
              <a:t>که </a:t>
            </a:r>
            <a:r>
              <a:rPr lang="fa-IR" sz="2200"/>
              <a:t>سوخت </a:t>
            </a:r>
            <a:r>
              <a:rPr lang="fa-IR" sz="2200" smtClean="0"/>
              <a:t>تخليه </a:t>
            </a:r>
            <a:r>
              <a:rPr lang="fa-IR" sz="2200" dirty="0"/>
              <a:t>شده </a:t>
            </a:r>
            <a:r>
              <a:rPr lang="fa-IR" sz="2200"/>
              <a:t>باعث </a:t>
            </a:r>
            <a:r>
              <a:rPr lang="fa-IR" sz="2200" smtClean="0"/>
              <a:t>يک </a:t>
            </a:r>
            <a:r>
              <a:rPr lang="fa-IR" sz="2200"/>
              <a:t>خطر </a:t>
            </a:r>
            <a:r>
              <a:rPr lang="fa-IR" sz="2200" smtClean="0"/>
              <a:t>اضافي براي ايجاد </a:t>
            </a:r>
            <a:r>
              <a:rPr lang="fa-IR" sz="2200" dirty="0"/>
              <a:t>آتش نشود. </a:t>
            </a:r>
            <a:r>
              <a:rPr lang="en-US" dirty="0"/>
              <a:t/>
            </a:r>
            <a:br>
              <a:rPr lang="en-US" dirty="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xmlns="" val="1250294156"/>
              </p:ext>
            </p:extLst>
          </p:nvPr>
        </p:nvGraphicFramePr>
        <p:xfrm>
          <a:off x="762001" y="533400"/>
          <a:ext cx="7619999" cy="6010604"/>
        </p:xfrm>
        <a:graphic>
          <a:graphicData uri="http://schemas.openxmlformats.org/drawingml/2006/table">
            <a:tbl>
              <a:tblPr rtl="1" firstRow="1" firstCol="1" bandRow="1"/>
              <a:tblGrid>
                <a:gridCol w="2185558"/>
                <a:gridCol w="2185558"/>
                <a:gridCol w="1606317"/>
                <a:gridCol w="1642566"/>
              </a:tblGrid>
              <a:tr h="858657">
                <a:tc>
                  <a:txBody>
                    <a:bodyPr/>
                    <a:lstStyle/>
                    <a:p>
                      <a:pPr algn="ctr" rtl="0">
                        <a:lnSpc>
                          <a:spcPct val="115000"/>
                        </a:lnSpc>
                        <a:spcAft>
                          <a:spcPts val="0"/>
                        </a:spcAft>
                      </a:pPr>
                      <a:r>
                        <a:rPr lang="fa-IR" sz="1600" b="1" dirty="0">
                          <a:effectLst/>
                          <a:latin typeface="2  Nazanin"/>
                          <a:ea typeface="Times New Roman"/>
                          <a:cs typeface="B Zar"/>
                        </a:rPr>
                        <a:t>شمارۀ وضعيت تست</a:t>
                      </a:r>
                      <a:endParaRPr lang="en-US" sz="2000" dirty="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1600" b="1">
                          <a:effectLst/>
                          <a:latin typeface="2  Nazanin"/>
                          <a:ea typeface="Times New Roman"/>
                          <a:cs typeface="B Zar"/>
                        </a:rPr>
                        <a:t>جهت اعمال ضربه</a:t>
                      </a:r>
                      <a:endParaRPr lang="en-US" sz="2000">
                        <a:effectLst/>
                        <a:latin typeface="2  Nazanin"/>
                        <a:ea typeface="Times New Roman"/>
                        <a:cs typeface="P Nazanin"/>
                      </a:endParaRPr>
                    </a:p>
                    <a:p>
                      <a:pPr algn="ctr" rtl="0">
                        <a:lnSpc>
                          <a:spcPct val="115000"/>
                        </a:lnSpc>
                        <a:spcAft>
                          <a:spcPts val="0"/>
                        </a:spcAft>
                      </a:pPr>
                      <a:r>
                        <a:rPr lang="fa-IR" sz="1600" b="1">
                          <a:effectLst/>
                          <a:latin typeface="2  Nazanin"/>
                          <a:ea typeface="Times New Roman"/>
                          <a:cs typeface="B Zar"/>
                        </a:rPr>
                        <a:t>(محورهاي هواپيما)</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fa-IR" sz="1600" b="1">
                          <a:effectLst/>
                          <a:latin typeface="2  Nazanin"/>
                          <a:ea typeface="Times New Roman"/>
                          <a:cs typeface="B Zar"/>
                        </a:rPr>
                        <a:t>شیء برخورد کننده در ضربه</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effectLst/>
                          <a:latin typeface="2  Nazanin"/>
                          <a:ea typeface="Times New Roman"/>
                          <a:cs typeface="B Zar"/>
                        </a:rPr>
                        <a:t>تغيير سرعت </a:t>
                      </a:r>
                      <a:r>
                        <a:rPr lang="en-US" sz="1200" b="1">
                          <a:effectLst/>
                          <a:latin typeface="Times New Roman"/>
                          <a:ea typeface="Times New Roman"/>
                          <a:cs typeface="B Zar"/>
                        </a:rPr>
                        <a:t>V</a:t>
                      </a:r>
                      <a:r>
                        <a:rPr lang="fa-IR" sz="1200" b="1">
                          <a:effectLst/>
                          <a:latin typeface="Times New Roman"/>
                          <a:ea typeface="Times New Roman"/>
                          <a:cs typeface="Times New Roman"/>
                        </a:rPr>
                        <a:t>Δ</a:t>
                      </a:r>
                      <a:r>
                        <a:rPr lang="fa-IR" sz="1600" b="1">
                          <a:effectLst/>
                          <a:latin typeface="2  Nazanin"/>
                          <a:ea typeface="Times New Roman"/>
                          <a:cs typeface="B Zar"/>
                        </a:rPr>
                        <a:t> در بدنۀ هواپیما (</a:t>
                      </a:r>
                      <a:r>
                        <a:rPr lang="fa-IR" sz="1200" b="1">
                          <a:effectLst/>
                          <a:latin typeface="Times New Roman"/>
                          <a:ea typeface="Times New Roman"/>
                          <a:cs typeface="B Zar"/>
                        </a:rPr>
                        <a:t>فوت بر ثانیه</a:t>
                      </a:r>
                      <a:r>
                        <a:rPr lang="fa-IR" sz="1600" b="1">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a:txBody>
                    <a:bodyPr/>
                    <a:lstStyle/>
                    <a:p>
                      <a:pPr algn="ctr" rtl="1">
                        <a:lnSpc>
                          <a:spcPct val="115000"/>
                        </a:lnSpc>
                        <a:spcAft>
                          <a:spcPts val="0"/>
                        </a:spcAft>
                      </a:pPr>
                      <a:r>
                        <a:rPr lang="fa-IR" sz="1800">
                          <a:effectLst/>
                          <a:latin typeface="2  Nazanin"/>
                          <a:ea typeface="Times New Roman"/>
                          <a:cs typeface="B Zar"/>
                        </a:rPr>
                        <a:t>1</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افقي (اتاقک خلبان)</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Aft>
                          <a:spcPts val="0"/>
                        </a:spcAft>
                      </a:pPr>
                      <a:r>
                        <a:rPr lang="fa-IR" sz="1800">
                          <a:effectLst/>
                          <a:latin typeface="2  Nazanin"/>
                          <a:ea typeface="Times New Roman"/>
                          <a:cs typeface="B Zar"/>
                        </a:rPr>
                        <a:t>يك حايل صلب عمودي</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20</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a:txBody>
                    <a:bodyPr/>
                    <a:lstStyle/>
                    <a:p>
                      <a:pPr algn="ctr" rtl="1">
                        <a:lnSpc>
                          <a:spcPct val="115000"/>
                        </a:lnSpc>
                        <a:spcAft>
                          <a:spcPts val="0"/>
                        </a:spcAft>
                      </a:pPr>
                      <a:r>
                        <a:rPr lang="fa-IR" sz="1800" dirty="0">
                          <a:effectLst/>
                          <a:latin typeface="2  Nazanin"/>
                          <a:ea typeface="Times New Roman"/>
                          <a:cs typeface="B Zar"/>
                        </a:rPr>
                        <a:t>2</a:t>
                      </a:r>
                      <a:endParaRPr lang="en-US" sz="2000" dirty="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افقي (کابین)</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40</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a:txBody>
                    <a:bodyPr/>
                    <a:lstStyle/>
                    <a:p>
                      <a:pPr algn="ctr" rtl="1">
                        <a:lnSpc>
                          <a:spcPct val="115000"/>
                        </a:lnSpc>
                        <a:spcAft>
                          <a:spcPts val="0"/>
                        </a:spcAft>
                      </a:pPr>
                      <a:r>
                        <a:rPr lang="fa-IR" sz="1800">
                          <a:effectLst/>
                          <a:latin typeface="2  Nazanin"/>
                          <a:ea typeface="Times New Roman"/>
                          <a:cs typeface="B Zar"/>
                        </a:rPr>
                        <a:t>3</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عمودي</a:t>
                      </a:r>
                      <a:r>
                        <a:rPr lang="fa-IR" sz="1800" baseline="30000">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lnSpc>
                          <a:spcPct val="115000"/>
                        </a:lnSpc>
                        <a:spcAft>
                          <a:spcPts val="0"/>
                        </a:spcAft>
                      </a:pPr>
                      <a:r>
                        <a:rPr lang="fa-IR" sz="1800" dirty="0">
                          <a:effectLst/>
                          <a:latin typeface="2  Nazanin"/>
                          <a:ea typeface="Times New Roman"/>
                          <a:cs typeface="B Zar"/>
                        </a:rPr>
                        <a:t>سطح صلب افقي</a:t>
                      </a:r>
                      <a:endParaRPr lang="en-US" sz="2000" dirty="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42</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a:txBody>
                    <a:bodyPr/>
                    <a:lstStyle/>
                    <a:p>
                      <a:pPr algn="ctr" rtl="1">
                        <a:lnSpc>
                          <a:spcPct val="115000"/>
                        </a:lnSpc>
                        <a:spcAft>
                          <a:spcPts val="0"/>
                        </a:spcAft>
                      </a:pPr>
                      <a:r>
                        <a:rPr lang="fa-IR" sz="1800">
                          <a:effectLst/>
                          <a:latin typeface="2  Nazanin"/>
                          <a:ea typeface="Times New Roman"/>
                          <a:cs typeface="B Zar"/>
                        </a:rPr>
                        <a:t>4</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عرضي (وسیلۀ پرنده نوع </a:t>
                      </a:r>
                      <a:r>
                        <a:rPr lang="en-US" sz="1200">
                          <a:effectLst/>
                          <a:latin typeface="Times New Roman"/>
                          <a:ea typeface="Times New Roman"/>
                          <a:cs typeface="B Zar"/>
                        </a:rPr>
                        <a:t>I</a:t>
                      </a:r>
                      <a:r>
                        <a:rPr lang="fa-IR" sz="1800">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a:lnSpc>
                          <a:spcPct val="115000"/>
                        </a:lnSpc>
                        <a:spcAft>
                          <a:spcPts val="0"/>
                        </a:spcAft>
                      </a:pPr>
                      <a:r>
                        <a:rPr lang="fa-IR" sz="1800" dirty="0">
                          <a:effectLst/>
                          <a:latin typeface="2  Nazanin"/>
                          <a:ea typeface="Times New Roman"/>
                          <a:cs typeface="B Zar"/>
                        </a:rPr>
                        <a:t>25</a:t>
                      </a:r>
                      <a:endParaRPr lang="en-US" sz="2000" dirty="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a:txBody>
                    <a:bodyPr/>
                    <a:lstStyle/>
                    <a:p>
                      <a:pPr algn="ctr" rtl="1">
                        <a:lnSpc>
                          <a:spcPct val="115000"/>
                        </a:lnSpc>
                        <a:spcAft>
                          <a:spcPts val="0"/>
                        </a:spcAft>
                      </a:pPr>
                      <a:r>
                        <a:rPr lang="fa-IR" sz="1800">
                          <a:effectLst/>
                          <a:latin typeface="2  Nazanin"/>
                          <a:ea typeface="Times New Roman"/>
                          <a:cs typeface="B Zar"/>
                        </a:rPr>
                        <a:t>5</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عرضي (وسیلۀ پرنده نوع </a:t>
                      </a:r>
                      <a:r>
                        <a:rPr lang="en-US" sz="1200">
                          <a:effectLst/>
                          <a:latin typeface="Times New Roman"/>
                          <a:ea typeface="Times New Roman"/>
                          <a:cs typeface="B Zar"/>
                        </a:rPr>
                        <a:t>II</a:t>
                      </a:r>
                      <a:r>
                        <a:rPr lang="fa-IR" sz="1800">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30</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rowSpan="2">
                  <a:txBody>
                    <a:bodyPr/>
                    <a:lstStyle/>
                    <a:p>
                      <a:pPr algn="ctr" rtl="1">
                        <a:lnSpc>
                          <a:spcPct val="115000"/>
                        </a:lnSpc>
                        <a:spcAft>
                          <a:spcPts val="0"/>
                        </a:spcAft>
                      </a:pPr>
                      <a:r>
                        <a:rPr lang="fa-IR" sz="1800">
                          <a:effectLst/>
                          <a:latin typeface="2  Nazanin"/>
                          <a:ea typeface="Times New Roman"/>
                          <a:cs typeface="B Zar"/>
                        </a:rPr>
                        <a:t>6</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عمودي تركيبي با زاويۀ زیاد</a:t>
                      </a:r>
                      <a:r>
                        <a:rPr lang="fa-IR" sz="1800" baseline="30000">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Aft>
                          <a:spcPts val="0"/>
                        </a:spcAft>
                      </a:pPr>
                      <a:r>
                        <a:rPr lang="fa-IR" sz="1800">
                          <a:effectLst/>
                          <a:latin typeface="2  Nazanin"/>
                          <a:ea typeface="Times New Roman"/>
                          <a:cs typeface="B Zar"/>
                        </a:rPr>
                        <a:t>سطح صلب افقي</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42</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افقي تركيبي با زاويۀ زیاد</a:t>
                      </a:r>
                      <a:r>
                        <a:rPr lang="fa-IR" sz="1800" baseline="30000">
                          <a:effectLst/>
                          <a:latin typeface="2  Nazanin"/>
                          <a:ea typeface="Times New Roman"/>
                          <a:cs typeface="B Zar"/>
                        </a:rPr>
                        <a:t>*</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27</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rowSpan="2">
                  <a:txBody>
                    <a:bodyPr/>
                    <a:lstStyle/>
                    <a:p>
                      <a:pPr algn="ctr" rtl="1">
                        <a:lnSpc>
                          <a:spcPct val="115000"/>
                        </a:lnSpc>
                        <a:spcAft>
                          <a:spcPts val="0"/>
                        </a:spcAft>
                      </a:pPr>
                      <a:r>
                        <a:rPr lang="fa-IR" sz="1800">
                          <a:effectLst/>
                          <a:latin typeface="2  Nazanin"/>
                          <a:ea typeface="Times New Roman"/>
                          <a:cs typeface="B Zar"/>
                        </a:rPr>
                        <a:t>7</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عمودي تركيبي با زاويۀ کم</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Aft>
                          <a:spcPts val="0"/>
                        </a:spcAft>
                      </a:pPr>
                      <a:r>
                        <a:rPr lang="fa-IR" sz="1800">
                          <a:effectLst/>
                          <a:latin typeface="2  Nazanin"/>
                          <a:ea typeface="Times New Roman"/>
                          <a:cs typeface="B Zar"/>
                        </a:rPr>
                        <a:t>زمين خاکی ناهموار</a:t>
                      </a:r>
                      <a:endParaRPr lang="en-US" sz="2000">
                        <a:effectLst/>
                        <a:latin typeface="2  Nazanin"/>
                        <a:ea typeface="Times New Roman"/>
                        <a:cs typeface="P 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2  Nazanin"/>
                          <a:ea typeface="Times New Roman"/>
                          <a:cs typeface="B Zar"/>
                        </a:rPr>
                        <a:t>14</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359">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افقي تركيبي با زاويۀ کم</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a:lnSpc>
                          <a:spcPct val="115000"/>
                        </a:lnSpc>
                        <a:spcAft>
                          <a:spcPts val="0"/>
                        </a:spcAft>
                      </a:pPr>
                      <a:r>
                        <a:rPr lang="fa-IR" sz="1800">
                          <a:effectLst/>
                          <a:latin typeface="2  Nazanin"/>
                          <a:ea typeface="Times New Roman"/>
                          <a:cs typeface="B Zar"/>
                        </a:rPr>
                        <a:t>100</a:t>
                      </a:r>
                      <a:endParaRPr lang="en-US" sz="200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6716">
                <a:tc gridSpan="4">
                  <a:txBody>
                    <a:bodyPr/>
                    <a:lstStyle/>
                    <a:p>
                      <a:pPr algn="just" rtl="1">
                        <a:lnSpc>
                          <a:spcPct val="115000"/>
                        </a:lnSpc>
                        <a:spcAft>
                          <a:spcPts val="0"/>
                        </a:spcAft>
                      </a:pPr>
                      <a:r>
                        <a:rPr lang="fa-IR" sz="1800" dirty="0">
                          <a:effectLst/>
                          <a:latin typeface="Times New Roman"/>
                          <a:ea typeface="Times New Roman"/>
                          <a:cs typeface="B Zar"/>
                        </a:rPr>
                        <a:t>* برای حالت ارابۀ فرود جمع شده ترکیب صندلی و بدنۀ هواپیما باید دارای قابلیت تغییر سرعت </a:t>
                      </a:r>
                      <a:r>
                        <a:rPr lang="en-US" sz="1200" dirty="0">
                          <a:effectLst/>
                          <a:latin typeface="Times New Roman"/>
                          <a:ea typeface="Times New Roman"/>
                          <a:cs typeface="P Nazanin"/>
                        </a:rPr>
                        <a:t>V</a:t>
                      </a:r>
                      <a:r>
                        <a:rPr lang="fa-IR" sz="1200" dirty="0">
                          <a:effectLst/>
                          <a:latin typeface="2  Nazanin"/>
                          <a:ea typeface="Times New Roman"/>
                          <a:cs typeface="Times New Roman"/>
                        </a:rPr>
                        <a:t>Δ</a:t>
                      </a:r>
                      <a:r>
                        <a:rPr lang="fa-IR" sz="1800" dirty="0">
                          <a:effectLst/>
                          <a:latin typeface="Times New Roman"/>
                          <a:ea typeface="Times New Roman"/>
                          <a:cs typeface="B Zar"/>
                        </a:rPr>
                        <a:t> در ضربه سقوط عمودی، معادل حداقل 26 فوت بر ثانیه باشد. </a:t>
                      </a:r>
                      <a:endParaRPr lang="en-US" sz="2000" dirty="0">
                        <a:effectLst/>
                        <a:latin typeface="2  Nazanin"/>
                        <a:ea typeface="Times New Roman"/>
                        <a:cs typeface="P Nazani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bl>
          </a:graphicData>
        </a:graphic>
      </p:graphicFrame>
      <p:sp>
        <p:nvSpPr>
          <p:cNvPr id="7" name="Rectangle 1"/>
          <p:cNvSpPr>
            <a:spLocks noChangeArrowheads="1"/>
          </p:cNvSpPr>
          <p:nvPr/>
        </p:nvSpPr>
        <p:spPr bwMode="auto">
          <a:xfrm>
            <a:off x="562139" y="33264"/>
            <a:ext cx="7648248" cy="10002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58775" algn="r" rtl="1" fontAlgn="base">
              <a:spcBef>
                <a:spcPct val="0"/>
              </a:spcBef>
              <a:spcAft>
                <a:spcPct val="0"/>
              </a:spcAft>
              <a:defRPr>
                <a:solidFill>
                  <a:schemeClr val="tx1"/>
                </a:solidFill>
                <a:latin typeface="Arial" pitchFamily="34" charset="0"/>
                <a:cs typeface="Arial" pitchFamily="34" charset="0"/>
              </a:defRPr>
            </a:lvl1pPr>
            <a:lvl2pPr algn="r" rtl="1" fontAlgn="base">
              <a:spcBef>
                <a:spcPct val="0"/>
              </a:spcBef>
              <a:spcAft>
                <a:spcPct val="0"/>
              </a:spcAft>
              <a:defRPr>
                <a:solidFill>
                  <a:schemeClr val="tx1"/>
                </a:solidFill>
                <a:latin typeface="Arial" pitchFamily="34" charset="0"/>
                <a:cs typeface="Arial" pitchFamily="34" charset="0"/>
              </a:defRPr>
            </a:lvl2pPr>
            <a:lvl3pPr algn="r" rtl="1" fontAlgn="base">
              <a:spcBef>
                <a:spcPct val="0"/>
              </a:spcBef>
              <a:spcAft>
                <a:spcPct val="0"/>
              </a:spcAft>
              <a:defRPr>
                <a:solidFill>
                  <a:schemeClr val="tx1"/>
                </a:solidFill>
                <a:latin typeface="Arial" pitchFamily="34" charset="0"/>
                <a:cs typeface="Arial" pitchFamily="34" charset="0"/>
              </a:defRPr>
            </a:lvl3pPr>
            <a:lvl4pPr algn="r" rtl="1" fontAlgn="base">
              <a:spcBef>
                <a:spcPct val="0"/>
              </a:spcBef>
              <a:spcAft>
                <a:spcPct val="0"/>
              </a:spcAft>
              <a:defRPr>
                <a:solidFill>
                  <a:schemeClr val="tx1"/>
                </a:solidFill>
                <a:latin typeface="Arial" pitchFamily="34" charset="0"/>
                <a:cs typeface="Arial" pitchFamily="34" charset="0"/>
              </a:defRPr>
            </a:lvl4pPr>
            <a:lvl5pPr algn="r" rtl="1" fontAlgn="base">
              <a:spcBef>
                <a:spcPct val="0"/>
              </a:spcBef>
              <a:spcAft>
                <a:spcPct val="0"/>
              </a:spcAft>
              <a:defRPr>
                <a:solidFill>
                  <a:schemeClr val="tx1"/>
                </a:solidFill>
                <a:latin typeface="Arial" pitchFamily="34" charset="0"/>
                <a:cs typeface="Arial" pitchFamily="34" charset="0"/>
              </a:defRPr>
            </a:lvl5pPr>
            <a:lvl6pPr algn="r" rtl="1" fontAlgn="base">
              <a:spcBef>
                <a:spcPct val="0"/>
              </a:spcBef>
              <a:spcAft>
                <a:spcPct val="0"/>
              </a:spcAft>
              <a:defRPr>
                <a:solidFill>
                  <a:schemeClr val="tx1"/>
                </a:solidFill>
                <a:latin typeface="Arial" pitchFamily="34" charset="0"/>
                <a:cs typeface="Arial" pitchFamily="34" charset="0"/>
              </a:defRPr>
            </a:lvl6pPr>
            <a:lvl7pPr algn="r" rtl="1" fontAlgn="base">
              <a:spcBef>
                <a:spcPct val="0"/>
              </a:spcBef>
              <a:spcAft>
                <a:spcPct val="0"/>
              </a:spcAft>
              <a:defRPr>
                <a:solidFill>
                  <a:schemeClr val="tx1"/>
                </a:solidFill>
                <a:latin typeface="Arial" pitchFamily="34" charset="0"/>
                <a:cs typeface="Arial" pitchFamily="34" charset="0"/>
              </a:defRPr>
            </a:lvl7pPr>
            <a:lvl8pPr algn="r" rtl="1" fontAlgn="base">
              <a:spcBef>
                <a:spcPct val="0"/>
              </a:spcBef>
              <a:spcAft>
                <a:spcPct val="0"/>
              </a:spcAft>
              <a:defRPr>
                <a:solidFill>
                  <a:schemeClr val="tx1"/>
                </a:solidFill>
                <a:latin typeface="Arial" pitchFamily="34" charset="0"/>
                <a:cs typeface="Arial" pitchFamily="34" charset="0"/>
              </a:defRPr>
            </a:lvl8pPr>
            <a:lvl9pPr algn="r" rtl="1" fontAlgn="base">
              <a:spcBef>
                <a:spcPct val="0"/>
              </a:spcBef>
              <a:spcAft>
                <a:spcPct val="0"/>
              </a:spcAft>
              <a:defRPr>
                <a:solidFill>
                  <a:schemeClr val="tx1"/>
                </a:solidFill>
                <a:latin typeface="Arial" pitchFamily="34" charset="0"/>
                <a:cs typeface="Arial" pitchFamily="34" charset="0"/>
              </a:defRPr>
            </a:lvl9pPr>
          </a:lstStyle>
          <a:p>
            <a:pPr marL="0" marR="0" lvl="0" indent="358775" algn="l" defTabSz="914400" eaLnBrk="1" fontAlgn="base" latinLnBrk="0" hangingPunct="1">
              <a:lnSpc>
                <a:spcPct val="100000"/>
              </a:lnSpc>
              <a:spcBef>
                <a:spcPct val="0"/>
              </a:spcBef>
              <a:spcAft>
                <a:spcPct val="0"/>
              </a:spcAft>
              <a:buClrTx/>
              <a:buSzTx/>
              <a:buFontTx/>
              <a:buNone/>
              <a:tabLst/>
            </a:pPr>
            <a:r>
              <a:rPr lang="fa-IR" altLang="fa-IR" sz="2300" b="1" dirty="0">
                <a:latin typeface="+mj-lt"/>
                <a:ea typeface="+mj-ea"/>
                <a:cs typeface="Nazanin" panose="00000400000000000000" pitchFamily="2" charset="-78"/>
              </a:rPr>
              <a:t>شرایط مربوط به طراحی برخورد حاصل از سقوط، با ارابۀ فرود باز شده</a:t>
            </a:r>
            <a:endParaRPr lang="en-US" altLang="fa-IR" sz="2300" b="1" dirty="0">
              <a:latin typeface="+mj-lt"/>
              <a:ea typeface="+mj-ea"/>
              <a:cs typeface="Nazanin" panose="00000400000000000000" pitchFamily="2" charset="-78"/>
            </a:endParaRPr>
          </a:p>
          <a:p>
            <a:pPr marL="0" marR="0" lvl="0" indent="358775" algn="l" defTabSz="914400" eaLnBrk="0" fontAlgn="base" latinLnBrk="0" hangingPunct="0">
              <a:lnSpc>
                <a:spcPct val="100000"/>
              </a:lnSpc>
              <a:spcBef>
                <a:spcPct val="0"/>
              </a:spcBef>
              <a:spcAft>
                <a:spcPct val="0"/>
              </a:spcAft>
              <a:buClrTx/>
              <a:buSzTx/>
              <a:buFontTx/>
              <a:buNone/>
              <a:tabLst/>
            </a:pPr>
            <a:r>
              <a:rPr kumimoji="0" lang="en-US" altLang="fa-IR" sz="1800" b="0" i="0" u="none" strike="noStrike" cap="none" normalizeH="0" baseline="0" dirty="0" smtClean="0">
                <a:ln>
                  <a:noFill/>
                </a:ln>
                <a:solidFill>
                  <a:schemeClr val="tx1"/>
                </a:solidFill>
                <a:effectLst/>
                <a:latin typeface="Arial" pitchFamily="34" charset="0"/>
                <a:cs typeface="Arial" pitchFamily="34" charset="0"/>
              </a:rPr>
              <a:t/>
            </a:r>
            <a:br>
              <a:rPr kumimoji="0" lang="en-US" altLang="fa-IR" sz="1800" b="0" i="0" u="none" strike="noStrike" cap="none" normalizeH="0" baseline="0" dirty="0" smtClean="0">
                <a:ln>
                  <a:noFill/>
                </a:ln>
                <a:solidFill>
                  <a:schemeClr val="tx1"/>
                </a:solidFill>
                <a:effectLst/>
                <a:latin typeface="Arial" pitchFamily="34" charset="0"/>
                <a:cs typeface="Arial" pitchFamily="34" charset="0"/>
              </a:rPr>
            </a:br>
            <a:endParaRPr kumimoji="0" lang="en-US" altLang="fa-I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143000"/>
          </a:xfrm>
        </p:spPr>
        <p:txBody>
          <a:bodyPr>
            <a:noAutofit/>
          </a:bodyPr>
          <a:lstStyle/>
          <a:p>
            <a:pPr algn="r" rtl="1"/>
            <a:r>
              <a:rPr lang="fa-IR" sz="2400" b="1" smtClean="0"/>
              <a:t>واحدهاي </a:t>
            </a:r>
            <a:r>
              <a:rPr lang="fa-IR" sz="2400" b="1" dirty="0"/>
              <a:t>پر شده </a:t>
            </a:r>
            <a:r>
              <a:rPr lang="fa-IR" sz="2400" b="1"/>
              <a:t>و </a:t>
            </a:r>
            <a:r>
              <a:rPr lang="fa-IR" sz="2400" b="1" smtClean="0"/>
              <a:t>کاورهاي دسترسي</a:t>
            </a:r>
            <a:r>
              <a:rPr lang="en-US" sz="2400" b="1" dirty="0" smtClean="0"/>
              <a:t/>
            </a:r>
            <a:br>
              <a:rPr lang="en-US" sz="2400" b="1" dirty="0" smtClean="0"/>
            </a:br>
            <a:r>
              <a:rPr lang="en-US" sz="2400" dirty="0"/>
              <a:t/>
            </a:r>
            <a:br>
              <a:rPr lang="en-US" sz="2400" dirty="0"/>
            </a:br>
            <a:r>
              <a:rPr lang="en-US" sz="2400" dirty="0"/>
              <a:t>a</a:t>
            </a:r>
            <a:r>
              <a:rPr lang="fa-IR" sz="2400"/>
              <a:t>. </a:t>
            </a:r>
            <a:r>
              <a:rPr lang="fa-IR" sz="2400" smtClean="0"/>
              <a:t>دريچه </a:t>
            </a:r>
            <a:r>
              <a:rPr lang="fa-IR" sz="2400"/>
              <a:t>سوخت </a:t>
            </a:r>
            <a:r>
              <a:rPr lang="fa-IR" sz="2400" smtClean="0"/>
              <a:t>گيري بايد </a:t>
            </a:r>
            <a:r>
              <a:rPr lang="fa-IR" sz="2400" dirty="0"/>
              <a:t>درون باشد </a:t>
            </a:r>
            <a:r>
              <a:rPr lang="fa-IR" sz="2400"/>
              <a:t>تا </a:t>
            </a:r>
            <a:r>
              <a:rPr lang="fa-IR" sz="2400" smtClean="0"/>
              <a:t>آسيب پذيري </a:t>
            </a:r>
            <a:r>
              <a:rPr lang="fa-IR" sz="2400" dirty="0"/>
              <a:t>شان در </a:t>
            </a:r>
            <a:r>
              <a:rPr lang="fa-IR" sz="2400"/>
              <a:t>برابر </a:t>
            </a:r>
            <a:r>
              <a:rPr lang="fa-IR" sz="2400" smtClean="0"/>
              <a:t>خرابي </a:t>
            </a:r>
            <a:r>
              <a:rPr lang="fa-IR" sz="2400" dirty="0"/>
              <a:t>حاصل از سقوط به حداقل برسد </a:t>
            </a:r>
            <a:r>
              <a:rPr lang="fa-IR" sz="2400"/>
              <a:t>و </a:t>
            </a:r>
            <a:r>
              <a:rPr lang="fa-IR" sz="2400" smtClean="0"/>
              <a:t>طوري طراحي </a:t>
            </a:r>
            <a:r>
              <a:rPr lang="fa-IR" sz="2400" dirty="0"/>
              <a:t>شوند که در صورت </a:t>
            </a:r>
            <a:r>
              <a:rPr lang="fa-IR" sz="2400"/>
              <a:t>حرکت </a:t>
            </a:r>
            <a:r>
              <a:rPr lang="fa-IR" sz="2400" smtClean="0"/>
              <a:t>نسبي </a:t>
            </a:r>
            <a:r>
              <a:rPr lang="fa-IR" sz="2400" dirty="0"/>
              <a:t>مخزن نسبت به </a:t>
            </a:r>
            <a:r>
              <a:rPr lang="fa-IR" sz="2400"/>
              <a:t>سازه </a:t>
            </a:r>
            <a:r>
              <a:rPr lang="fa-IR" sz="2400" smtClean="0"/>
              <a:t>هواپيما دريچه </a:t>
            </a:r>
            <a:r>
              <a:rPr lang="fa-IR" sz="2400" dirty="0"/>
              <a:t>با </a:t>
            </a:r>
            <a:r>
              <a:rPr lang="fa-IR" sz="2400"/>
              <a:t>مخزن </a:t>
            </a:r>
            <a:r>
              <a:rPr lang="fa-IR" sz="2400" smtClean="0"/>
              <a:t>باقي </a:t>
            </a:r>
            <a:r>
              <a:rPr lang="fa-IR" sz="2400" dirty="0"/>
              <a:t>بماند</a:t>
            </a:r>
            <a:r>
              <a:rPr lang="fa-IR" sz="2400"/>
              <a:t>. </a:t>
            </a:r>
            <a:r>
              <a:rPr lang="fa-IR" sz="2400" smtClean="0"/>
              <a:t>دريچه </a:t>
            </a:r>
            <a:r>
              <a:rPr lang="fa-IR" sz="2400"/>
              <a:t>سوخت </a:t>
            </a:r>
            <a:r>
              <a:rPr lang="fa-IR" sz="2400" smtClean="0"/>
              <a:t>گيري بايد </a:t>
            </a:r>
            <a:r>
              <a:rPr lang="fa-IR" sz="2400" dirty="0"/>
              <a:t>حداقل نرخ </a:t>
            </a:r>
            <a:r>
              <a:rPr lang="en-US" sz="2400" dirty="0"/>
              <a:t>75 Psi</a:t>
            </a:r>
            <a:r>
              <a:rPr lang="fa-IR" sz="2400" dirty="0"/>
              <a:t> داشته باشد</a:t>
            </a:r>
            <a:r>
              <a:rPr lang="fa-IR" sz="2400" dirty="0" smtClean="0"/>
              <a:t>.</a:t>
            </a:r>
            <a:r>
              <a:rPr lang="en-US" sz="2400" dirty="0" smtClean="0"/>
              <a:t/>
            </a:r>
            <a:br>
              <a:rPr lang="en-US" sz="2400" dirty="0" smtClean="0"/>
            </a:br>
            <a:r>
              <a:rPr lang="en-US" sz="2400" dirty="0"/>
              <a:t/>
            </a:r>
            <a:br>
              <a:rPr lang="en-US" sz="2400" dirty="0"/>
            </a:br>
            <a:r>
              <a:rPr lang="fa-IR" sz="2400" dirty="0"/>
              <a:t> </a:t>
            </a:r>
            <a:r>
              <a:rPr lang="en-US" sz="2400" dirty="0"/>
              <a:t>b</a:t>
            </a:r>
            <a:r>
              <a:rPr lang="fa-IR" sz="2400"/>
              <a:t>. </a:t>
            </a:r>
            <a:r>
              <a:rPr lang="fa-IR" sz="2400" smtClean="0"/>
              <a:t>نبايد گلويي </a:t>
            </a:r>
            <a:r>
              <a:rPr lang="fa-IR" sz="2400"/>
              <a:t>بلند </a:t>
            </a:r>
            <a:r>
              <a:rPr lang="fa-IR" sz="2400" smtClean="0"/>
              <a:t>براي دريچه </a:t>
            </a:r>
            <a:r>
              <a:rPr lang="fa-IR" sz="2400" dirty="0"/>
              <a:t>سوخت استفاده کرد. در صورت استفاده</a:t>
            </a:r>
            <a:r>
              <a:rPr lang="fa-IR" sz="2400"/>
              <a:t>، </a:t>
            </a:r>
            <a:r>
              <a:rPr lang="fa-IR" sz="2400" smtClean="0"/>
              <a:t>بايد </a:t>
            </a:r>
            <a:r>
              <a:rPr lang="fa-IR" sz="2400" dirty="0"/>
              <a:t>از مواد منعطف ساخته شوند </a:t>
            </a:r>
            <a:r>
              <a:rPr lang="fa-IR" sz="2400"/>
              <a:t>و </a:t>
            </a:r>
            <a:r>
              <a:rPr lang="fa-IR" sz="2400" smtClean="0"/>
              <a:t>طوري طراحي </a:t>
            </a:r>
            <a:r>
              <a:rPr lang="fa-IR" sz="2400" dirty="0"/>
              <a:t>شوند </a:t>
            </a:r>
            <a:r>
              <a:rPr lang="fa-IR" sz="2400"/>
              <a:t>که </a:t>
            </a:r>
            <a:r>
              <a:rPr lang="fa-IR" sz="2400" smtClean="0"/>
              <a:t>گلويي </a:t>
            </a:r>
            <a:r>
              <a:rPr lang="fa-IR" sz="2400"/>
              <a:t>و </a:t>
            </a:r>
            <a:r>
              <a:rPr lang="fa-IR" sz="2400" smtClean="0"/>
              <a:t>دريچه </a:t>
            </a:r>
            <a:r>
              <a:rPr lang="fa-IR" sz="2400"/>
              <a:t>سوخت </a:t>
            </a:r>
            <a:r>
              <a:rPr lang="fa-IR" sz="2400" smtClean="0"/>
              <a:t>گيري </a:t>
            </a:r>
            <a:r>
              <a:rPr lang="fa-IR" sz="2400" dirty="0"/>
              <a:t>با مخزن بمانند و در </a:t>
            </a:r>
            <a:r>
              <a:rPr lang="fa-IR" sz="2400"/>
              <a:t>سازه </a:t>
            </a:r>
            <a:r>
              <a:rPr lang="fa-IR" sz="2400" smtClean="0"/>
              <a:t>هواپيما </a:t>
            </a:r>
            <a:r>
              <a:rPr lang="fa-IR" sz="2400" dirty="0"/>
              <a:t>در زمان </a:t>
            </a:r>
            <a:r>
              <a:rPr lang="fa-IR" sz="2400"/>
              <a:t>جابه </a:t>
            </a:r>
            <a:r>
              <a:rPr lang="fa-IR" sz="2400" smtClean="0"/>
              <a:t>جايي </a:t>
            </a:r>
            <a:r>
              <a:rPr lang="fa-IR" sz="2400" dirty="0"/>
              <a:t>حاصل از </a:t>
            </a:r>
            <a:r>
              <a:rPr lang="fa-IR" sz="2400"/>
              <a:t>ضربه </a:t>
            </a:r>
            <a:r>
              <a:rPr lang="fa-IR" sz="2400" smtClean="0"/>
              <a:t>نقصي ايجاد </a:t>
            </a:r>
            <a:r>
              <a:rPr lang="fa-IR" sz="2400" dirty="0"/>
              <a:t>نکنند. </a:t>
            </a:r>
            <a:r>
              <a:rPr lang="en-US" sz="2400" dirty="0" smtClean="0"/>
              <a:t/>
            </a:r>
            <a:br>
              <a:rPr lang="en-US" sz="2400" dirty="0" smtClean="0"/>
            </a:br>
            <a:r>
              <a:rPr lang="en-US" sz="2400" dirty="0"/>
              <a:t/>
            </a:r>
            <a:br>
              <a:rPr lang="en-US" sz="2400" dirty="0"/>
            </a:br>
            <a:r>
              <a:rPr lang="en-US" sz="2400" dirty="0"/>
              <a:t>c</a:t>
            </a:r>
            <a:r>
              <a:rPr lang="fa-IR" sz="2400"/>
              <a:t>. </a:t>
            </a:r>
            <a:r>
              <a:rPr lang="fa-IR" sz="2400" smtClean="0"/>
              <a:t>کاورهاي اضافي بايد </a:t>
            </a:r>
            <a:r>
              <a:rPr lang="fa-IR" sz="2400"/>
              <a:t>بتوانند </a:t>
            </a:r>
            <a:r>
              <a:rPr lang="fa-IR" sz="2400" smtClean="0"/>
              <a:t>بارهاي </a:t>
            </a:r>
            <a:r>
              <a:rPr lang="fa-IR" sz="2400"/>
              <a:t>برابر </a:t>
            </a:r>
            <a:r>
              <a:rPr lang="fa-IR" sz="2400" smtClean="0"/>
              <a:t>يا </a:t>
            </a:r>
            <a:r>
              <a:rPr lang="fa-IR" sz="2400" dirty="0"/>
              <a:t>بزرگ تر </a:t>
            </a:r>
            <a:r>
              <a:rPr lang="fa-IR" sz="2400"/>
              <a:t>از </a:t>
            </a:r>
            <a:r>
              <a:rPr lang="fa-IR" sz="2400" smtClean="0"/>
              <a:t>بارهايي </a:t>
            </a:r>
            <a:r>
              <a:rPr lang="fa-IR" sz="2400" dirty="0"/>
              <a:t>که مخزن در برابرشان </a:t>
            </a:r>
            <a:r>
              <a:rPr lang="fa-IR" sz="2400"/>
              <a:t>مقاومت </a:t>
            </a:r>
            <a:r>
              <a:rPr lang="fa-IR" sz="2400" smtClean="0"/>
              <a:t>مي </a:t>
            </a:r>
            <a:r>
              <a:rPr lang="fa-IR" sz="2400" dirty="0"/>
              <a:t>کند را تحمل کنند. </a:t>
            </a:r>
            <a:r>
              <a:rPr lang="en-US" sz="2400" dirty="0"/>
              <a:t/>
            </a:r>
            <a:br>
              <a:rPr lang="en-US" sz="2400" dirty="0"/>
            </a:br>
            <a:endParaRPr 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0"/>
            <a:ext cx="8229600" cy="1143000"/>
          </a:xfrm>
        </p:spPr>
        <p:txBody>
          <a:bodyPr>
            <a:normAutofit fontScale="90000"/>
          </a:bodyPr>
          <a:lstStyle/>
          <a:p>
            <a:pPr algn="r" rtl="1"/>
            <a:r>
              <a:rPr lang="fa-IR" sz="2700" b="1"/>
              <a:t>پمپ </a:t>
            </a:r>
            <a:r>
              <a:rPr lang="fa-IR" sz="2700" b="1" smtClean="0"/>
              <a:t>هاي </a:t>
            </a:r>
            <a:r>
              <a:rPr lang="fa-IR" sz="2700" b="1" dirty="0"/>
              <a:t>سوخت </a:t>
            </a:r>
            <a:r>
              <a:rPr lang="en-US" sz="2700" dirty="0"/>
              <a:t/>
            </a:r>
            <a:br>
              <a:rPr lang="en-US" sz="2700" dirty="0"/>
            </a:br>
            <a:r>
              <a:rPr lang="en-US" sz="2700" dirty="0"/>
              <a:t>a</a:t>
            </a:r>
            <a:r>
              <a:rPr lang="fa-IR" sz="2700" dirty="0"/>
              <a:t>. </a:t>
            </a:r>
            <a:r>
              <a:rPr lang="fa-IR" sz="2700"/>
              <a:t>در </a:t>
            </a:r>
            <a:r>
              <a:rPr lang="fa-IR" sz="2700" smtClean="0"/>
              <a:t>هواپيما </a:t>
            </a:r>
            <a:r>
              <a:rPr lang="fa-IR" sz="2700"/>
              <a:t>از </a:t>
            </a:r>
            <a:r>
              <a:rPr lang="fa-IR" sz="2700" smtClean="0"/>
              <a:t>يک سيستم تغذيه </a:t>
            </a:r>
            <a:r>
              <a:rPr lang="fa-IR" sz="2700"/>
              <a:t>سوخت </a:t>
            </a:r>
            <a:r>
              <a:rPr lang="fa-IR" sz="2700" smtClean="0"/>
              <a:t>مکشي  </a:t>
            </a:r>
            <a:r>
              <a:rPr lang="fa-IR" sz="2700" dirty="0"/>
              <a:t>متشکل از پمپ که </a:t>
            </a:r>
            <a:r>
              <a:rPr lang="fa-IR" sz="2700"/>
              <a:t>در </a:t>
            </a:r>
            <a:r>
              <a:rPr lang="fa-IR" sz="2700" smtClean="0"/>
              <a:t>روي </a:t>
            </a:r>
            <a:r>
              <a:rPr lang="fa-IR" sz="2700" dirty="0"/>
              <a:t>موتور نصب شده است</a:t>
            </a:r>
            <a:r>
              <a:rPr lang="fa-IR" sz="2700"/>
              <a:t>، </a:t>
            </a:r>
            <a:r>
              <a:rPr lang="fa-IR" sz="2700" smtClean="0"/>
              <a:t>بايد </a:t>
            </a:r>
            <a:r>
              <a:rPr lang="fa-IR" sz="2700" dirty="0"/>
              <a:t>استفاده شود. هرگاه </a:t>
            </a:r>
            <a:r>
              <a:rPr lang="fa-IR" sz="2700"/>
              <a:t>به </a:t>
            </a:r>
            <a:r>
              <a:rPr lang="fa-IR" sz="2700" smtClean="0"/>
              <a:t>يک </a:t>
            </a:r>
            <a:r>
              <a:rPr lang="fa-IR" sz="2700"/>
              <a:t>پمپ </a:t>
            </a:r>
            <a:r>
              <a:rPr lang="fa-IR" sz="2700" smtClean="0"/>
              <a:t>کمکي نياز </a:t>
            </a:r>
            <a:r>
              <a:rPr lang="fa-IR" sz="2700" dirty="0"/>
              <a:t>باشد</a:t>
            </a:r>
            <a:r>
              <a:rPr lang="fa-IR" sz="2700"/>
              <a:t>، </a:t>
            </a:r>
            <a:r>
              <a:rPr lang="fa-IR" sz="2700" smtClean="0"/>
              <a:t>بايد </a:t>
            </a:r>
            <a:r>
              <a:rPr lang="fa-IR" sz="2700"/>
              <a:t>از </a:t>
            </a:r>
            <a:r>
              <a:rPr lang="fa-IR" sz="2700" smtClean="0"/>
              <a:t>پمپي </a:t>
            </a:r>
            <a:r>
              <a:rPr lang="fa-IR" sz="2700" dirty="0"/>
              <a:t>با محرک هوا (</a:t>
            </a:r>
            <a:r>
              <a:rPr lang="fa-IR" sz="2700"/>
              <a:t>پمپ </a:t>
            </a:r>
            <a:r>
              <a:rPr lang="fa-IR" sz="2700" smtClean="0"/>
              <a:t>بوستري)، </a:t>
            </a:r>
            <a:r>
              <a:rPr lang="fa-IR" sz="2700" dirty="0"/>
              <a:t>مونتاژ شده </a:t>
            </a:r>
            <a:r>
              <a:rPr lang="fa-IR" sz="2700"/>
              <a:t>بر </a:t>
            </a:r>
            <a:r>
              <a:rPr lang="fa-IR" sz="2700" smtClean="0"/>
              <a:t>روي </a:t>
            </a:r>
            <a:r>
              <a:rPr lang="fa-IR" sz="2700" dirty="0"/>
              <a:t>مخزن به </a:t>
            </a:r>
            <a:r>
              <a:rPr lang="fa-IR" sz="2700"/>
              <a:t>طور </a:t>
            </a:r>
            <a:r>
              <a:rPr lang="fa-IR" sz="2700" smtClean="0"/>
              <a:t>داخلي يا </a:t>
            </a:r>
            <a:r>
              <a:rPr lang="fa-IR" sz="2700"/>
              <a:t>در </a:t>
            </a:r>
            <a:r>
              <a:rPr lang="fa-IR" sz="2700" smtClean="0"/>
              <a:t>مسير لاينها </a:t>
            </a:r>
            <a:r>
              <a:rPr lang="fa-IR" sz="2700" dirty="0"/>
              <a:t>استفاده شود</a:t>
            </a:r>
            <a:r>
              <a:rPr lang="fa-IR" sz="2700"/>
              <a:t>. </a:t>
            </a:r>
            <a:r>
              <a:rPr lang="fa-IR" sz="2700" smtClean="0"/>
              <a:t>يکي </a:t>
            </a:r>
            <a:r>
              <a:rPr lang="fa-IR" sz="2700" dirty="0"/>
              <a:t>از </a:t>
            </a:r>
            <a:r>
              <a:rPr lang="fa-IR" sz="2700"/>
              <a:t>انتخاب </a:t>
            </a:r>
            <a:r>
              <a:rPr lang="fa-IR" sz="2700" smtClean="0"/>
              <a:t>هايي </a:t>
            </a:r>
            <a:r>
              <a:rPr lang="fa-IR" sz="2700" dirty="0"/>
              <a:t>که </a:t>
            </a:r>
            <a:r>
              <a:rPr lang="fa-IR" sz="2700"/>
              <a:t>کمتر </a:t>
            </a:r>
            <a:r>
              <a:rPr lang="fa-IR" sz="2700" smtClean="0"/>
              <a:t>ترجيح </a:t>
            </a:r>
            <a:r>
              <a:rPr lang="fa-IR" sz="2700"/>
              <a:t>داده </a:t>
            </a:r>
            <a:r>
              <a:rPr lang="fa-IR" sz="2700" smtClean="0"/>
              <a:t>مي </a:t>
            </a:r>
            <a:r>
              <a:rPr lang="fa-IR" sz="2700" dirty="0"/>
              <a:t>شود </a:t>
            </a:r>
            <a:r>
              <a:rPr lang="fa-IR" sz="2700"/>
              <a:t>پمپ </a:t>
            </a:r>
            <a:r>
              <a:rPr lang="fa-IR" sz="2700" smtClean="0"/>
              <a:t>الکتريکي </a:t>
            </a:r>
            <a:r>
              <a:rPr lang="fa-IR" sz="2700"/>
              <a:t>در </a:t>
            </a:r>
            <a:r>
              <a:rPr lang="fa-IR" sz="2700" smtClean="0"/>
              <a:t>مسير لاينها </a:t>
            </a:r>
            <a:r>
              <a:rPr lang="fa-IR" sz="2700" dirty="0"/>
              <a:t>است و انتخاب نامطلوب تر </a:t>
            </a:r>
            <a:r>
              <a:rPr lang="fa-IR" sz="2700"/>
              <a:t>پمپ </a:t>
            </a:r>
            <a:r>
              <a:rPr lang="fa-IR" sz="2700" smtClean="0"/>
              <a:t>الکتريکي </a:t>
            </a:r>
            <a:r>
              <a:rPr lang="fa-IR" sz="2700" dirty="0"/>
              <a:t>مونتاژ شده </a:t>
            </a:r>
            <a:r>
              <a:rPr lang="fa-IR" sz="2700"/>
              <a:t>بر </a:t>
            </a:r>
            <a:r>
              <a:rPr lang="fa-IR" sz="2700" smtClean="0"/>
              <a:t>روي </a:t>
            </a:r>
            <a:r>
              <a:rPr lang="fa-IR" sz="2700"/>
              <a:t>مخزن </a:t>
            </a:r>
            <a:r>
              <a:rPr lang="fa-IR" sz="2700" smtClean="0"/>
              <a:t>مي </a:t>
            </a:r>
            <a:r>
              <a:rPr lang="fa-IR" sz="2700" dirty="0"/>
              <a:t>باشد. </a:t>
            </a:r>
            <a:r>
              <a:rPr lang="en-US" sz="2700" dirty="0"/>
              <a:t/>
            </a:r>
            <a:br>
              <a:rPr lang="en-US" sz="2700" dirty="0"/>
            </a:br>
            <a:r>
              <a:rPr lang="en-US" sz="2700" dirty="0"/>
              <a:t>b</a:t>
            </a:r>
            <a:r>
              <a:rPr lang="fa-IR" sz="2700" dirty="0"/>
              <a:t>. </a:t>
            </a:r>
            <a:r>
              <a:rPr lang="fa-IR" sz="2700"/>
              <a:t>پمپ </a:t>
            </a:r>
            <a:r>
              <a:rPr lang="fa-IR" sz="2700" smtClean="0"/>
              <a:t>هاي بوستري </a:t>
            </a:r>
            <a:r>
              <a:rPr lang="fa-IR" sz="2700" dirty="0"/>
              <a:t>مونتاژ شده داخل مخازن </a:t>
            </a:r>
            <a:r>
              <a:rPr lang="fa-IR" sz="2700"/>
              <a:t>سوخت </a:t>
            </a:r>
            <a:r>
              <a:rPr lang="fa-IR" sz="2700" smtClean="0"/>
              <a:t>بايد </a:t>
            </a:r>
            <a:r>
              <a:rPr lang="fa-IR" sz="2700" dirty="0"/>
              <a:t>فقط به مخزن سوخت متصل شوند. اگر بوستر پمپ </a:t>
            </a:r>
            <a:r>
              <a:rPr lang="fa-IR" sz="2700"/>
              <a:t>ها </a:t>
            </a:r>
            <a:r>
              <a:rPr lang="fa-IR" sz="2700" smtClean="0"/>
              <a:t>بايد </a:t>
            </a:r>
            <a:r>
              <a:rPr lang="fa-IR" sz="2700" dirty="0"/>
              <a:t>محافظت </a:t>
            </a:r>
            <a:r>
              <a:rPr lang="fa-IR" sz="2700"/>
              <a:t>شوند </a:t>
            </a:r>
            <a:r>
              <a:rPr lang="fa-IR" sz="2700" smtClean="0"/>
              <a:t>يا </a:t>
            </a:r>
            <a:r>
              <a:rPr lang="fa-IR" sz="2700" dirty="0"/>
              <a:t>به </a:t>
            </a:r>
            <a:r>
              <a:rPr lang="fa-IR" sz="2700"/>
              <a:t>سازه </a:t>
            </a:r>
            <a:r>
              <a:rPr lang="fa-IR" sz="2700" smtClean="0"/>
              <a:t>هواپيما </a:t>
            </a:r>
            <a:r>
              <a:rPr lang="fa-IR" sz="2700" dirty="0"/>
              <a:t>متصل باشند</a:t>
            </a:r>
            <a:r>
              <a:rPr lang="fa-IR" sz="2700"/>
              <a:t>، </a:t>
            </a:r>
            <a:r>
              <a:rPr lang="fa-IR" sz="2700" smtClean="0"/>
              <a:t>بايد </a:t>
            </a:r>
            <a:r>
              <a:rPr lang="fa-IR" sz="2700"/>
              <a:t>از </a:t>
            </a:r>
            <a:r>
              <a:rPr lang="fa-IR" sz="2700" smtClean="0"/>
              <a:t>يک </a:t>
            </a:r>
            <a:r>
              <a:rPr lang="fa-IR" sz="2700" dirty="0"/>
              <a:t>اتصال شکننده استفاده شود. </a:t>
            </a:r>
            <a:r>
              <a:rPr lang="en-US" sz="2700" dirty="0"/>
              <a:t/>
            </a:r>
            <a:br>
              <a:rPr lang="en-US" sz="2700" dirty="0"/>
            </a:br>
            <a:r>
              <a:rPr lang="en-US" sz="2700" dirty="0"/>
              <a:t>c</a:t>
            </a:r>
            <a:r>
              <a:rPr lang="fa-IR" sz="2700" dirty="0"/>
              <a:t>. </a:t>
            </a:r>
            <a:r>
              <a:rPr lang="fa-IR" sz="2700"/>
              <a:t>در </a:t>
            </a:r>
            <a:r>
              <a:rPr lang="fa-IR" sz="2700" smtClean="0"/>
              <a:t>کابين براي يک </a:t>
            </a:r>
            <a:r>
              <a:rPr lang="fa-IR" sz="2700"/>
              <a:t>پمپ </a:t>
            </a:r>
            <a:r>
              <a:rPr lang="fa-IR" sz="2700" smtClean="0"/>
              <a:t>بوستري </a:t>
            </a:r>
            <a:r>
              <a:rPr lang="fa-IR" sz="2700" dirty="0"/>
              <a:t>که </a:t>
            </a:r>
            <a:r>
              <a:rPr lang="fa-IR" sz="2700"/>
              <a:t>لازم </a:t>
            </a:r>
            <a:r>
              <a:rPr lang="fa-IR" sz="2700" smtClean="0"/>
              <a:t>نيست </a:t>
            </a:r>
            <a:r>
              <a:rPr lang="fa-IR" sz="2700" dirty="0"/>
              <a:t>به طور مداوم کار </a:t>
            </a:r>
            <a:r>
              <a:rPr lang="fa-IR" sz="2700"/>
              <a:t>کند </a:t>
            </a:r>
            <a:r>
              <a:rPr lang="fa-IR" sz="2700" smtClean="0"/>
              <a:t>بايد يک سوئيچ </a:t>
            </a:r>
            <a:r>
              <a:rPr lang="fa-IR" sz="2700" dirty="0"/>
              <a:t>روشن- خاموش  که به </a:t>
            </a:r>
            <a:r>
              <a:rPr lang="fa-IR" sz="2700"/>
              <a:t>طور </a:t>
            </a:r>
            <a:r>
              <a:rPr lang="fa-IR" sz="2700" smtClean="0"/>
              <a:t>دستي </a:t>
            </a:r>
            <a:r>
              <a:rPr lang="fa-IR" sz="2700"/>
              <a:t>کار </a:t>
            </a:r>
            <a:r>
              <a:rPr lang="fa-IR" sz="2700" smtClean="0"/>
              <a:t>مي </a:t>
            </a:r>
            <a:r>
              <a:rPr lang="fa-IR" sz="2700" dirty="0"/>
              <a:t>کند قرار داده شود. </a:t>
            </a:r>
            <a:r>
              <a:rPr lang="en-US" sz="2700" smtClean="0"/>
              <a:t/>
            </a:r>
            <a:br>
              <a:rPr lang="en-US" sz="2700" smtClean="0"/>
            </a:br>
            <a:r>
              <a:rPr lang="fa-IR" sz="2700" b="1" smtClean="0"/>
              <a:t>فيلترهاو صافي هاي </a:t>
            </a:r>
            <a:r>
              <a:rPr lang="fa-IR" sz="2700" b="1" dirty="0"/>
              <a:t>سوخت</a:t>
            </a:r>
            <a:r>
              <a:rPr lang="en-US" sz="2700" dirty="0"/>
              <a:t/>
            </a:r>
            <a:br>
              <a:rPr lang="en-US" sz="2700" dirty="0"/>
            </a:br>
            <a:r>
              <a:rPr lang="en-US" sz="2700" dirty="0"/>
              <a:t>a</a:t>
            </a:r>
            <a:r>
              <a:rPr lang="fa-IR" sz="2700"/>
              <a:t>. </a:t>
            </a:r>
            <a:r>
              <a:rPr lang="fa-IR" sz="2700" smtClean="0"/>
              <a:t>فيلترها </a:t>
            </a:r>
            <a:r>
              <a:rPr lang="fa-IR" sz="2700"/>
              <a:t>و </a:t>
            </a:r>
            <a:r>
              <a:rPr lang="fa-IR" sz="2700" smtClean="0"/>
              <a:t>صافي </a:t>
            </a:r>
            <a:r>
              <a:rPr lang="fa-IR" sz="2700"/>
              <a:t>ها </a:t>
            </a:r>
            <a:r>
              <a:rPr lang="fa-IR" sz="2700" smtClean="0"/>
              <a:t>بايد داراي </a:t>
            </a:r>
            <a:r>
              <a:rPr lang="fa-IR" sz="2700"/>
              <a:t>اتصال </a:t>
            </a:r>
            <a:r>
              <a:rPr lang="fa-IR" sz="2700" smtClean="0"/>
              <a:t>ساختناري </a:t>
            </a:r>
            <a:r>
              <a:rPr lang="fa-IR" sz="2700"/>
              <a:t>با </a:t>
            </a:r>
            <a:r>
              <a:rPr lang="fa-IR" sz="2700" smtClean="0"/>
              <a:t>قابليت </a:t>
            </a:r>
            <a:r>
              <a:rPr lang="fa-IR" sz="2700" dirty="0"/>
              <a:t>مقاومت در برابر بار </a:t>
            </a:r>
            <a:r>
              <a:rPr lang="en-US" sz="2700" dirty="0"/>
              <a:t>30 G</a:t>
            </a:r>
            <a:r>
              <a:rPr lang="fa-IR" sz="2700" dirty="0"/>
              <a:t> اعمال شده در هر راستا باشند.</a:t>
            </a:r>
            <a:r>
              <a:rPr lang="en-US" sz="2700" dirty="0"/>
              <a:t/>
            </a:r>
            <a:br>
              <a:rPr lang="en-US" sz="2700" dirty="0"/>
            </a:br>
            <a:r>
              <a:rPr lang="en-US" sz="2700" dirty="0"/>
              <a:t>b</a:t>
            </a:r>
            <a:r>
              <a:rPr lang="fa-IR" sz="2700"/>
              <a:t>. </a:t>
            </a:r>
            <a:r>
              <a:rPr lang="fa-IR" sz="2700" smtClean="0"/>
              <a:t>براي </a:t>
            </a:r>
            <a:r>
              <a:rPr lang="fa-IR" sz="2700"/>
              <a:t>اتصال </a:t>
            </a:r>
            <a:r>
              <a:rPr lang="fa-IR" sz="2700" smtClean="0"/>
              <a:t>لاين هاي </a:t>
            </a:r>
            <a:r>
              <a:rPr lang="fa-IR" sz="2700" dirty="0"/>
              <a:t>سوخت </a:t>
            </a:r>
            <a:r>
              <a:rPr lang="fa-IR" sz="2700"/>
              <a:t>به </a:t>
            </a:r>
            <a:r>
              <a:rPr lang="fa-IR" sz="2700" smtClean="0"/>
              <a:t>فيلترها </a:t>
            </a:r>
            <a:r>
              <a:rPr lang="fa-IR" sz="2700"/>
              <a:t>و </a:t>
            </a:r>
            <a:r>
              <a:rPr lang="fa-IR" sz="2700" smtClean="0"/>
              <a:t>صافي هاي </a:t>
            </a:r>
            <a:r>
              <a:rPr lang="fa-IR" sz="2700" dirty="0"/>
              <a:t>سوخت </a:t>
            </a:r>
            <a:r>
              <a:rPr lang="fa-IR" sz="2700"/>
              <a:t>در </a:t>
            </a:r>
            <a:r>
              <a:rPr lang="fa-IR" sz="2700" smtClean="0"/>
              <a:t>جاهايي </a:t>
            </a:r>
            <a:r>
              <a:rPr lang="fa-IR" sz="2700" dirty="0"/>
              <a:t>که </a:t>
            </a:r>
            <a:r>
              <a:rPr lang="fa-IR" sz="2700"/>
              <a:t>جابه </a:t>
            </a:r>
            <a:r>
              <a:rPr lang="fa-IR" sz="2700" smtClean="0"/>
              <a:t>جايي </a:t>
            </a:r>
            <a:r>
              <a:rPr lang="fa-IR" sz="2700" dirty="0"/>
              <a:t>بدنه ممکن است </a:t>
            </a:r>
            <a:r>
              <a:rPr lang="fa-IR" sz="2700"/>
              <a:t>موجب </a:t>
            </a:r>
            <a:r>
              <a:rPr lang="fa-IR" sz="2700" smtClean="0"/>
              <a:t>جداسازي اين </a:t>
            </a:r>
            <a:r>
              <a:rPr lang="fa-IR" sz="2700" dirty="0"/>
              <a:t>قطعات از هم </a:t>
            </a:r>
            <a:r>
              <a:rPr lang="fa-IR" sz="2700"/>
              <a:t>بشود </a:t>
            </a:r>
            <a:r>
              <a:rPr lang="fa-IR" sz="2700" smtClean="0"/>
              <a:t>بايد </a:t>
            </a:r>
            <a:r>
              <a:rPr lang="fa-IR" sz="2700"/>
              <a:t>از </a:t>
            </a:r>
            <a:r>
              <a:rPr lang="fa-IR" sz="2700" smtClean="0"/>
              <a:t>دريچه </a:t>
            </a:r>
            <a:r>
              <a:rPr lang="fa-IR" sz="2700" dirty="0"/>
              <a:t>ها/ اتصالات جداشونده خود آب بند استفاده شود. </a:t>
            </a:r>
            <a:r>
              <a:rPr lang="en-US" dirty="0"/>
              <a:t/>
            </a:r>
            <a:br>
              <a:rPr lang="en-US" dirty="0"/>
            </a:b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00400"/>
            <a:ext cx="8229600" cy="1143000"/>
          </a:xfrm>
        </p:spPr>
        <p:txBody>
          <a:bodyPr>
            <a:normAutofit fontScale="90000"/>
          </a:bodyPr>
          <a:lstStyle/>
          <a:p>
            <a:pPr algn="r" rtl="1"/>
            <a:r>
              <a:rPr lang="fa-IR" sz="2700" b="1" dirty="0"/>
              <a:t>نشاندهنده مقدار سوخت </a:t>
            </a:r>
            <a:r>
              <a:rPr lang="en-US" sz="2700" dirty="0"/>
              <a:t/>
            </a:r>
            <a:br>
              <a:rPr lang="en-US" sz="2700" dirty="0"/>
            </a:br>
            <a:r>
              <a:rPr lang="fa-IR" sz="2700" dirty="0"/>
              <a:t>اگر </a:t>
            </a:r>
            <a:r>
              <a:rPr lang="fa-IR" sz="2700"/>
              <a:t>از </a:t>
            </a:r>
            <a:r>
              <a:rPr lang="fa-IR" sz="2700" smtClean="0"/>
              <a:t>يک </a:t>
            </a:r>
            <a:r>
              <a:rPr lang="fa-IR" sz="2700" dirty="0"/>
              <a:t>نشان </a:t>
            </a:r>
            <a:r>
              <a:rPr lang="fa-IR" sz="2700"/>
              <a:t>دهنده </a:t>
            </a:r>
            <a:r>
              <a:rPr lang="fa-IR" sz="2700" smtClean="0"/>
              <a:t>خازني </a:t>
            </a:r>
            <a:r>
              <a:rPr lang="fa-IR" sz="2700" dirty="0"/>
              <a:t>استفاده شود</a:t>
            </a:r>
            <a:r>
              <a:rPr lang="fa-IR" sz="2700"/>
              <a:t>، </a:t>
            </a:r>
            <a:r>
              <a:rPr lang="fa-IR" sz="2700" smtClean="0"/>
              <a:t>بايد </a:t>
            </a:r>
            <a:r>
              <a:rPr lang="fa-IR" sz="2700"/>
              <a:t>از </a:t>
            </a:r>
            <a:r>
              <a:rPr lang="fa-IR" sz="2700" smtClean="0"/>
              <a:t>موادي </a:t>
            </a:r>
            <a:r>
              <a:rPr lang="fa-IR" sz="2700"/>
              <a:t>با </a:t>
            </a:r>
            <a:r>
              <a:rPr lang="fa-IR" sz="2700" smtClean="0"/>
              <a:t>سختي خمشي </a:t>
            </a:r>
            <a:r>
              <a:rPr lang="fa-IR" sz="2700" dirty="0"/>
              <a:t>کم ساخته شود تا با </a:t>
            </a:r>
            <a:r>
              <a:rPr lang="fa-IR" sz="2700"/>
              <a:t>الزامات </a:t>
            </a:r>
            <a:r>
              <a:rPr lang="fa-IR" sz="2700" smtClean="0"/>
              <a:t>عملکردي </a:t>
            </a:r>
            <a:r>
              <a:rPr lang="fa-IR" sz="2700" dirty="0"/>
              <a:t>سازگار بوده و با با استفاده از اتصالات شکننده نصب شوند. </a:t>
            </a:r>
            <a:r>
              <a:rPr lang="fa-IR" sz="2700"/>
              <a:t>از </a:t>
            </a:r>
            <a:r>
              <a:rPr lang="fa-IR" sz="2700" smtClean="0"/>
              <a:t>يک لاستيک حلقوي بايد </a:t>
            </a:r>
            <a:r>
              <a:rPr lang="fa-IR" sz="2700"/>
              <a:t>در </a:t>
            </a:r>
            <a:r>
              <a:rPr lang="fa-IR" sz="2700" smtClean="0"/>
              <a:t>انتهاي پايه </a:t>
            </a:r>
            <a:r>
              <a:rPr lang="fa-IR" sz="2700" dirty="0"/>
              <a:t>نشان دهنده استفاده کرد تا از هر </a:t>
            </a:r>
            <a:r>
              <a:rPr lang="fa-IR" sz="2700"/>
              <a:t>گونه </a:t>
            </a:r>
            <a:r>
              <a:rPr lang="fa-IR" sz="2700" smtClean="0"/>
              <a:t>تمايل </a:t>
            </a:r>
            <a:r>
              <a:rPr lang="fa-IR" sz="2700" dirty="0"/>
              <a:t>به برش در </a:t>
            </a:r>
            <a:r>
              <a:rPr lang="fa-IR" sz="2700"/>
              <a:t>مخزن </a:t>
            </a:r>
            <a:r>
              <a:rPr lang="fa-IR" sz="2700" smtClean="0"/>
              <a:t>جلوگيري </a:t>
            </a:r>
            <a:r>
              <a:rPr lang="fa-IR" sz="2700" dirty="0"/>
              <a:t>شود. نشان دهنده </a:t>
            </a:r>
            <a:r>
              <a:rPr lang="fa-IR" sz="2700"/>
              <a:t>ها </a:t>
            </a:r>
            <a:r>
              <a:rPr lang="fa-IR" sz="2700" smtClean="0"/>
              <a:t>بايد يا منحني </a:t>
            </a:r>
            <a:r>
              <a:rPr lang="fa-IR" sz="2700" dirty="0"/>
              <a:t>شکل </a:t>
            </a:r>
            <a:r>
              <a:rPr lang="fa-IR" sz="2700"/>
              <a:t>باشند </a:t>
            </a:r>
            <a:r>
              <a:rPr lang="fa-IR" sz="2700" smtClean="0"/>
              <a:t>يا </a:t>
            </a:r>
            <a:r>
              <a:rPr lang="fa-IR" sz="2700"/>
              <a:t>با </a:t>
            </a:r>
            <a:r>
              <a:rPr lang="fa-IR" sz="2700" smtClean="0"/>
              <a:t>زاويه </a:t>
            </a:r>
            <a:r>
              <a:rPr lang="fa-IR" sz="2700" dirty="0"/>
              <a:t>نصب شوند تا </a:t>
            </a:r>
            <a:r>
              <a:rPr lang="fa-IR" sz="2700"/>
              <a:t>خطر </a:t>
            </a:r>
            <a:r>
              <a:rPr lang="fa-IR" sz="2700" smtClean="0"/>
              <a:t>شکستگي </a:t>
            </a:r>
            <a:r>
              <a:rPr lang="fa-IR" sz="2700" dirty="0"/>
              <a:t>مخزن در زمان ضربه بر اثر سقوط </a:t>
            </a:r>
            <a:r>
              <a:rPr lang="fa-IR" sz="2700"/>
              <a:t>کاهش </a:t>
            </a:r>
            <a:r>
              <a:rPr lang="fa-IR" sz="2700" smtClean="0"/>
              <a:t>بيابد</a:t>
            </a:r>
            <a:r>
              <a:rPr lang="fa-IR" sz="2700" dirty="0"/>
              <a:t>. </a:t>
            </a:r>
            <a:r>
              <a:rPr lang="en-US" sz="2700" dirty="0"/>
              <a:t/>
            </a:r>
            <a:br>
              <a:rPr lang="en-US" sz="2700" dirty="0"/>
            </a:br>
            <a:r>
              <a:rPr lang="fa-IR" sz="2700" b="1" dirty="0" smtClean="0"/>
              <a:t>منافذ</a:t>
            </a:r>
            <a:r>
              <a:rPr lang="en-US" sz="2700" dirty="0"/>
              <a:t/>
            </a:r>
            <a:br>
              <a:rPr lang="en-US" sz="2700" dirty="0"/>
            </a:br>
            <a:r>
              <a:rPr lang="fa-IR" sz="2700" dirty="0"/>
              <a:t>هر مخزن </a:t>
            </a:r>
            <a:r>
              <a:rPr lang="fa-IR" sz="2700"/>
              <a:t>سوخت </a:t>
            </a:r>
            <a:r>
              <a:rPr lang="fa-IR" sz="2700" smtClean="0"/>
              <a:t>بايد </a:t>
            </a:r>
            <a:r>
              <a:rPr lang="fa-IR" sz="2700"/>
              <a:t>از </a:t>
            </a:r>
            <a:r>
              <a:rPr lang="fa-IR" sz="2700" smtClean="0"/>
              <a:t>مسيرهاي </a:t>
            </a:r>
            <a:r>
              <a:rPr lang="fa-IR" sz="2700"/>
              <a:t>ضد </a:t>
            </a:r>
            <a:r>
              <a:rPr lang="fa-IR" sz="2700" smtClean="0"/>
              <a:t>نشتي يا </a:t>
            </a:r>
            <a:r>
              <a:rPr lang="fa-IR" sz="2700"/>
              <a:t>منافذ </a:t>
            </a:r>
            <a:r>
              <a:rPr lang="fa-IR" sz="2700" smtClean="0"/>
              <a:t>خروجي </a:t>
            </a:r>
            <a:r>
              <a:rPr lang="fa-IR" sz="2700" dirty="0"/>
              <a:t>استفاده کند. </a:t>
            </a:r>
            <a:r>
              <a:rPr lang="fa-IR" sz="2700"/>
              <a:t>منافذ </a:t>
            </a:r>
            <a:r>
              <a:rPr lang="fa-IR" sz="2700" smtClean="0"/>
              <a:t>خروجي بايد </a:t>
            </a:r>
            <a:r>
              <a:rPr lang="fa-IR" sz="2700"/>
              <a:t>طبق </a:t>
            </a:r>
            <a:r>
              <a:rPr lang="fa-IR" sz="2700" smtClean="0"/>
              <a:t>زير طراحي </a:t>
            </a:r>
            <a:r>
              <a:rPr lang="fa-IR" sz="2700"/>
              <a:t>و </a:t>
            </a:r>
            <a:r>
              <a:rPr lang="fa-IR" sz="2700" smtClean="0"/>
              <a:t>آزمايش </a:t>
            </a:r>
            <a:r>
              <a:rPr lang="fa-IR" sz="2700" dirty="0"/>
              <a:t>شوند:</a:t>
            </a:r>
            <a:r>
              <a:rPr lang="en-US" sz="2700" dirty="0"/>
              <a:t/>
            </a:r>
            <a:br>
              <a:rPr lang="en-US" sz="2700" dirty="0"/>
            </a:br>
            <a:r>
              <a:rPr lang="en-US" sz="2700" dirty="0"/>
              <a:t>a</a:t>
            </a:r>
            <a:r>
              <a:rPr lang="fa-IR" sz="2700" dirty="0"/>
              <a:t>. در مدت پرواز نرمال </a:t>
            </a:r>
            <a:r>
              <a:rPr lang="fa-IR" sz="2700"/>
              <a:t>و </a:t>
            </a:r>
            <a:r>
              <a:rPr lang="fa-IR" sz="2700" smtClean="0"/>
              <a:t>شرايط محيطي </a:t>
            </a:r>
            <a:r>
              <a:rPr lang="fa-IR" sz="2700" dirty="0"/>
              <a:t>از </a:t>
            </a:r>
            <a:r>
              <a:rPr lang="fa-IR" sz="2700"/>
              <a:t>جمله </a:t>
            </a:r>
            <a:r>
              <a:rPr lang="fa-IR" sz="2700" smtClean="0"/>
              <a:t>يخبندان بايد تهويه </a:t>
            </a:r>
            <a:r>
              <a:rPr lang="fa-IR" sz="2700" dirty="0"/>
              <a:t>مناسب فراهم شود. </a:t>
            </a:r>
            <a:r>
              <a:rPr lang="en-US" sz="2700" dirty="0"/>
              <a:t/>
            </a:r>
            <a:br>
              <a:rPr lang="en-US" sz="2700" dirty="0"/>
            </a:br>
            <a:r>
              <a:rPr lang="en-US" sz="2700" dirty="0"/>
              <a:t>b</a:t>
            </a:r>
            <a:r>
              <a:rPr lang="fa-IR" sz="2700"/>
              <a:t>. </a:t>
            </a:r>
            <a:r>
              <a:rPr lang="fa-IR" sz="2700" smtClean="0"/>
              <a:t>براي </a:t>
            </a:r>
            <a:r>
              <a:rPr lang="fa-IR" sz="2700"/>
              <a:t>تمام </a:t>
            </a:r>
            <a:r>
              <a:rPr lang="fa-IR" sz="2700" smtClean="0"/>
              <a:t>وضعيت هاي هواپيما </a:t>
            </a:r>
            <a:r>
              <a:rPr lang="fa-IR" sz="2700" dirty="0"/>
              <a:t>بعد از </a:t>
            </a:r>
            <a:r>
              <a:rPr lang="fa-IR" sz="2700"/>
              <a:t>سقوط </a:t>
            </a:r>
            <a:r>
              <a:rPr lang="fa-IR" sz="2700" smtClean="0"/>
              <a:t>بايد </a:t>
            </a:r>
            <a:r>
              <a:rPr lang="fa-IR" sz="2700" dirty="0"/>
              <a:t>از نشت </a:t>
            </a:r>
            <a:r>
              <a:rPr lang="fa-IR" sz="2700"/>
              <a:t>سوخت </a:t>
            </a:r>
            <a:r>
              <a:rPr lang="fa-IR" sz="2700" smtClean="0"/>
              <a:t>جلوگيري </a:t>
            </a:r>
            <a:r>
              <a:rPr lang="fa-IR" sz="2700" dirty="0"/>
              <a:t>شود. </a:t>
            </a:r>
            <a:r>
              <a:rPr lang="en-US" sz="2700" dirty="0"/>
              <a:t/>
            </a:r>
            <a:br>
              <a:rPr lang="en-US" sz="2700" dirty="0"/>
            </a:br>
            <a:r>
              <a:rPr lang="en-US" sz="2700" dirty="0"/>
              <a:t>c</a:t>
            </a:r>
            <a:r>
              <a:rPr lang="fa-IR" sz="2700" dirty="0"/>
              <a:t>. </a:t>
            </a:r>
            <a:r>
              <a:rPr lang="fa-IR" sz="2700"/>
              <a:t>اندازه </a:t>
            </a:r>
            <a:r>
              <a:rPr lang="fa-IR" sz="2700" smtClean="0"/>
              <a:t>دريچه </a:t>
            </a:r>
            <a:r>
              <a:rPr lang="fa-IR" sz="2700" dirty="0"/>
              <a:t>و </a:t>
            </a:r>
            <a:r>
              <a:rPr lang="fa-IR" sz="2700"/>
              <a:t>هواکش </a:t>
            </a:r>
            <a:r>
              <a:rPr lang="fa-IR" sz="2700" smtClean="0"/>
              <a:t>بايد </a:t>
            </a:r>
            <a:r>
              <a:rPr lang="fa-IR" sz="2700" dirty="0"/>
              <a:t>مانع از </a:t>
            </a:r>
            <a:r>
              <a:rPr lang="fa-IR" sz="2700"/>
              <a:t>فشار </a:t>
            </a:r>
            <a:r>
              <a:rPr lang="fa-IR" sz="2700" smtClean="0"/>
              <a:t>بالاي </a:t>
            </a:r>
            <a:r>
              <a:rPr lang="fa-IR" sz="2700" dirty="0"/>
              <a:t>مخزن سوخت </a:t>
            </a:r>
            <a:r>
              <a:rPr lang="fa-IR" sz="2700"/>
              <a:t>در </a:t>
            </a:r>
            <a:r>
              <a:rPr lang="fa-IR" sz="2700" smtClean="0"/>
              <a:t>شرايط خرابي دريچه </a:t>
            </a:r>
            <a:r>
              <a:rPr lang="fa-IR" sz="2700"/>
              <a:t>سوخت </a:t>
            </a:r>
            <a:r>
              <a:rPr lang="fa-IR" sz="2700" smtClean="0"/>
              <a:t>گيري/تخليه </a:t>
            </a:r>
            <a:r>
              <a:rPr lang="fa-IR" sz="2700" dirty="0"/>
              <a:t>سوخت </a:t>
            </a:r>
            <a:r>
              <a:rPr lang="fa-IR" sz="2700"/>
              <a:t>در </a:t>
            </a:r>
            <a:r>
              <a:rPr lang="fa-IR" sz="2700" smtClean="0"/>
              <a:t>جريان </a:t>
            </a:r>
            <a:r>
              <a:rPr lang="fa-IR" sz="2700" dirty="0"/>
              <a:t>مدار </a:t>
            </a:r>
            <a:r>
              <a:rPr lang="fa-IR" sz="2700"/>
              <a:t>بسته </a:t>
            </a:r>
            <a:r>
              <a:rPr lang="fa-IR" sz="2700" smtClean="0"/>
              <a:t>يا </a:t>
            </a:r>
            <a:r>
              <a:rPr lang="fa-IR" sz="2700"/>
              <a:t>سوخت </a:t>
            </a:r>
            <a:r>
              <a:rPr lang="fa-IR" sz="2700" smtClean="0"/>
              <a:t>گيري </a:t>
            </a:r>
            <a:r>
              <a:rPr lang="fa-IR" sz="2700" dirty="0"/>
              <a:t>مجدد شود. </a:t>
            </a:r>
            <a:r>
              <a:rPr lang="en-US" dirty="0"/>
              <a:t/>
            </a:r>
            <a:br>
              <a:rPr lang="en-US" dirty="0"/>
            </a:b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90800"/>
            <a:ext cx="8229600" cy="1143000"/>
          </a:xfrm>
        </p:spPr>
        <p:txBody>
          <a:bodyPr>
            <a:normAutofit fontScale="90000"/>
          </a:bodyPr>
          <a:lstStyle/>
          <a:p>
            <a:pPr algn="r" rtl="1"/>
            <a:r>
              <a:rPr lang="fa-IR" b="1" smtClean="0"/>
              <a:t> </a:t>
            </a:r>
            <a:r>
              <a:rPr lang="fa-IR" sz="2700" b="1" smtClean="0"/>
              <a:t>سيستم هاي هيدروليک </a:t>
            </a:r>
            <a:r>
              <a:rPr lang="fa-IR" sz="2700" b="1"/>
              <a:t>و </a:t>
            </a:r>
            <a:r>
              <a:rPr lang="fa-IR" sz="2700" b="1" smtClean="0"/>
              <a:t>روغني</a:t>
            </a:r>
            <a:r>
              <a:rPr lang="en-US" sz="2700" b="1" dirty="0" smtClean="0"/>
              <a:t/>
            </a:r>
            <a:br>
              <a:rPr lang="en-US" sz="2700" b="1" dirty="0" smtClean="0"/>
            </a:br>
            <a:r>
              <a:rPr lang="en-US" sz="2700" dirty="0"/>
              <a:t/>
            </a:r>
            <a:br>
              <a:rPr lang="en-US" sz="2700" dirty="0"/>
            </a:br>
            <a:r>
              <a:rPr lang="en-US" sz="2700" dirty="0"/>
              <a:t>a</a:t>
            </a:r>
            <a:r>
              <a:rPr lang="fa-IR" sz="2700" dirty="0"/>
              <a:t>. از سیال هیدرولیک مقاوم در برابر آتش طبق </a:t>
            </a:r>
            <a:r>
              <a:rPr lang="en-US" sz="2700" dirty="0"/>
              <a:t>MIL-H-83282</a:t>
            </a:r>
            <a:r>
              <a:rPr lang="fa-IR" sz="2700" dirty="0"/>
              <a:t> باید به صورت مایه اولیه استفاده شود.</a:t>
            </a:r>
            <a:r>
              <a:rPr lang="en-US" sz="2700" dirty="0"/>
              <a:t/>
            </a:r>
            <a:br>
              <a:rPr lang="en-US" sz="2700" dirty="0"/>
            </a:br>
            <a:r>
              <a:rPr lang="en-US" sz="2700" dirty="0"/>
              <a:t>b</a:t>
            </a:r>
            <a:r>
              <a:rPr lang="fa-IR" sz="2700" dirty="0"/>
              <a:t>. انبارهای هیدرولیک و مخازنروغن نباید در جایی قرار بگیرند که نشت یا پاشش مایع باعث جذب در موتور شده یا توسط اگزوز موتور آتش بگیرند. </a:t>
            </a:r>
            <a:r>
              <a:rPr lang="en-US" sz="2700" dirty="0"/>
              <a:t/>
            </a:r>
            <a:br>
              <a:rPr lang="en-US" sz="2700" dirty="0"/>
            </a:br>
            <a:r>
              <a:rPr lang="en-US" sz="2700" dirty="0"/>
              <a:t>c</a:t>
            </a:r>
            <a:r>
              <a:rPr lang="fa-IR" sz="2700" dirty="0"/>
              <a:t>. آکومولاتورهای هیدرولیکی باید طوری قرار یگیرند که شکستگی شان برای سرنشینان یا محفظه سوخت خطرناک نباشد. </a:t>
            </a:r>
            <a:r>
              <a:rPr lang="en-US" sz="2700" dirty="0"/>
              <a:t/>
            </a:r>
            <a:br>
              <a:rPr lang="en-US" sz="2700" dirty="0"/>
            </a:br>
            <a:r>
              <a:rPr lang="en-US" sz="2700" dirty="0"/>
              <a:t>D</a:t>
            </a:r>
            <a:r>
              <a:rPr lang="fa-IR" sz="2700" dirty="0"/>
              <a:t>. مخازنروغن باید از مواد مقاوم در برابر شکستگی ساخته شوند که مقاومتشان برابر یا بیشتر از مقاومت برشی مورد نیاز برای مواد مخزن سوخت مطابق آنچه در </a:t>
            </a:r>
            <a:r>
              <a:rPr lang="en-US" sz="2700" dirty="0"/>
              <a:t>MIL-T-27422 </a:t>
            </a:r>
            <a:r>
              <a:rPr lang="fa-IR" sz="2700" dirty="0"/>
              <a:t> آمده است، باشند. تنها استثناء برای مخازن، موتورها و سیستم انتقال نصب شده داخلی می باشد. </a:t>
            </a:r>
            <a:r>
              <a:rPr lang="en-US" sz="2700" dirty="0"/>
              <a:t/>
            </a:r>
            <a:br>
              <a:rPr lang="en-US" sz="2700" dirty="0"/>
            </a:br>
            <a:endParaRPr lang="en-US" sz="27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429000"/>
            <a:ext cx="8229600" cy="1143000"/>
          </a:xfrm>
        </p:spPr>
        <p:txBody>
          <a:bodyPr>
            <a:normAutofit fontScale="90000"/>
          </a:bodyPr>
          <a:lstStyle/>
          <a:p>
            <a:pPr algn="r" rtl="1"/>
            <a:r>
              <a:rPr lang="fa-IR" sz="2700" b="1" dirty="0"/>
              <a:t>لاین ها و اتصالات هیدرولیک و روغنی</a:t>
            </a:r>
            <a:r>
              <a:rPr lang="en-US" sz="2700" dirty="0"/>
              <a:t/>
            </a:r>
            <a:br>
              <a:rPr lang="en-US" sz="2700" dirty="0"/>
            </a:br>
            <a:r>
              <a:rPr lang="en-US" sz="2700" dirty="0"/>
              <a:t>a</a:t>
            </a:r>
            <a:r>
              <a:rPr lang="fa-IR" sz="2700" dirty="0"/>
              <a:t>. لاین های روغنی و هیدرولیک باید از لوله های خرطومی منعطف با روکش های خارجی فولادی بافته شده ساخته شوند. لوله های خرطومی سیستم روغنی باید با مقررات </a:t>
            </a:r>
            <a:r>
              <a:rPr lang="en-US" sz="2700" dirty="0"/>
              <a:t>MIL-H-83796</a:t>
            </a:r>
            <a:r>
              <a:rPr lang="fa-IR" sz="2700" dirty="0"/>
              <a:t> مطابقت کند. </a:t>
            </a:r>
            <a:r>
              <a:rPr lang="en-US" sz="2700" dirty="0"/>
              <a:t/>
            </a:r>
            <a:br>
              <a:rPr lang="en-US" sz="2700" dirty="0"/>
            </a:br>
            <a:r>
              <a:rPr lang="en-US" sz="2700" dirty="0"/>
              <a:t>b</a:t>
            </a:r>
            <a:r>
              <a:rPr lang="fa-IR" sz="2700" dirty="0"/>
              <a:t>. تمام مجموعه لوله های خرطومی باید با شرایط مقاومت برشی، مقاومت کششی، و مقاومت گسیختگی کششی مناسب برای لوله خرطومی تجهیزاتی که طبق </a:t>
            </a:r>
            <a:r>
              <a:rPr lang="en-US" sz="2700" dirty="0"/>
              <a:t>MIL-H-25579</a:t>
            </a:r>
            <a:r>
              <a:rPr lang="fa-IR" sz="2700" dirty="0"/>
              <a:t> و </a:t>
            </a:r>
            <a:r>
              <a:rPr lang="en-US" sz="2700" dirty="0"/>
              <a:t>MIL-H-38360</a:t>
            </a:r>
            <a:r>
              <a:rPr lang="fa-IR" sz="2700" dirty="0"/>
              <a:t> هستند، سازگار باشند. </a:t>
            </a:r>
            <a:r>
              <a:rPr lang="en-US" sz="2700" dirty="0"/>
              <a:t/>
            </a:r>
            <a:br>
              <a:rPr lang="en-US" sz="2700" dirty="0"/>
            </a:br>
            <a:r>
              <a:rPr lang="en-US" sz="2700" dirty="0"/>
              <a:t>c</a:t>
            </a:r>
            <a:r>
              <a:rPr lang="fa-IR" sz="2700" dirty="0"/>
              <a:t>. لوله های خرطومی نباید از اتصالات انتهایی شان جدا شوند و  همچنین اتصالات انتهاییشان نباید در حداقل بارهای منیمیم آورده شده در جداول </a:t>
            </a:r>
            <a:r>
              <a:rPr lang="en-US" sz="2700" dirty="0"/>
              <a:t>II</a:t>
            </a:r>
            <a:r>
              <a:rPr lang="fa-IR" sz="2700" dirty="0"/>
              <a:t>، </a:t>
            </a:r>
            <a:r>
              <a:rPr lang="en-US" sz="2700" dirty="0"/>
              <a:t>III</a:t>
            </a:r>
            <a:r>
              <a:rPr lang="fa-IR" sz="2700" dirty="0"/>
              <a:t> و </a:t>
            </a:r>
            <a:r>
              <a:rPr lang="en-US" sz="2700" dirty="0"/>
              <a:t>IV </a:t>
            </a:r>
            <a:r>
              <a:rPr lang="fa-IR" sz="2700" dirty="0"/>
              <a:t>و هرگاه قطعات مانند آنچه در پاراگراف 10.1.4.2  آورده شده است تست شوند، بشکنند. </a:t>
            </a:r>
            <a:r>
              <a:rPr lang="en-US" sz="2700" dirty="0"/>
              <a:t/>
            </a:r>
            <a:br>
              <a:rPr lang="en-US" sz="2700" dirty="0"/>
            </a:br>
            <a:r>
              <a:rPr lang="en-US" sz="2700" dirty="0" smtClean="0"/>
              <a:t>d</a:t>
            </a:r>
            <a:r>
              <a:rPr lang="fa-IR" sz="2700" dirty="0" smtClean="0"/>
              <a:t>. تعداد دریچه ها/اتصالات لاین باید در حداقل ممکن باشند. در صورت امکان یک لوله خرطومی تک بخشی باید از گشودگي بالك هد عبور داده شود تا این كه به دیواره با یک اتصال سخت متصل شود. قطر دهانه گشودگي باید 1 اینچ بزرگ تر از قطر لوله خرطومی باشد که توسط يك پانل یا سازه شکننده ثابت شده است. يك حلقه لاستيكي باید در دهانه گشودگي نصب شود تا مانع پارگی لوله خرطومی شود. به هر حال، هرگاه یک لاین سوخت از میان فایروال عبور کند باید از یک دریچه/اتصال جداشونده خود آب بند استفاده شود تا لاین در صورت جابه جایی موتور حین ضربات سقوط آب بندی شود. </a:t>
            </a:r>
            <a:r>
              <a:rPr lang="en-US" sz="2700" dirty="0" smtClean="0"/>
              <a:t/>
            </a:r>
            <a:br>
              <a:rPr lang="en-US" sz="2700" dirty="0" smtClean="0"/>
            </a:br>
            <a:r>
              <a:rPr lang="fa-IR" sz="2700" dirty="0" smtClean="0"/>
              <a:t> </a:t>
            </a:r>
            <a:r>
              <a:rPr lang="en-US" dirty="0"/>
              <a:t/>
            </a:r>
            <a:br>
              <a:rPr lang="en-US" dirty="0"/>
            </a:b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pPr rtl="1"/>
            <a:r>
              <a:rPr lang="en-US" sz="2700" dirty="0"/>
              <a:t>f</a:t>
            </a:r>
            <a:r>
              <a:rPr lang="fa-IR" sz="2700" dirty="0"/>
              <a:t>. هرگاه لاین های هیدرولیک یا روغنی می بایست کهثابت شوند، باید با اتصالات شکننده به سازه هواپیما وصل شوند. </a:t>
            </a:r>
            <a:r>
              <a:rPr lang="en-US" sz="2700" dirty="0"/>
              <a:t/>
            </a:r>
            <a:br>
              <a:rPr lang="en-US" sz="2700" dirty="0"/>
            </a:br>
            <a:r>
              <a:rPr lang="en-US" sz="2700" dirty="0"/>
              <a:t>g</a:t>
            </a:r>
            <a:r>
              <a:rPr lang="fa-IR" sz="2700" dirty="0"/>
              <a:t>. لاین های هیدرولیک یا روغنی نباید از میان ادوات الکتریکی یا محل سرنشینان عبور کنند، مگر اینکه برای جلوگیری از نشت روکش دار باشند. لاین های هیدرولیک یا روغنی نباید در محلی که به هنگام سقوط در معرض اسیب باشند، قرار گیرند. </a:t>
            </a:r>
            <a:r>
              <a:rPr lang="en-US" sz="2700" dirty="0"/>
              <a:t/>
            </a:r>
            <a:br>
              <a:rPr lang="en-US" sz="2700" dirty="0"/>
            </a:br>
            <a:r>
              <a:rPr lang="en-US" sz="2700" dirty="0"/>
              <a:t>h</a:t>
            </a:r>
            <a:r>
              <a:rPr lang="fa-IR" sz="2700" dirty="0"/>
              <a:t>. باید از حداقل لاین های هیدرولیک یا روغنی درمحل قرار گیری موتور استفاده کرد. لاین ها باید در محل محافظت شده ای در محل موتور قرار بگیرند. </a:t>
            </a:r>
            <a:r>
              <a:rPr lang="en-US" sz="2700" dirty="0"/>
              <a:t/>
            </a:r>
            <a:br>
              <a:rPr lang="en-US" sz="2700" dirty="0"/>
            </a:br>
            <a:endParaRPr lang="en-US" sz="27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505200"/>
            <a:ext cx="8229600" cy="1143000"/>
          </a:xfrm>
        </p:spPr>
        <p:txBody>
          <a:bodyPr>
            <a:normAutofit fontScale="90000"/>
          </a:bodyPr>
          <a:lstStyle/>
          <a:p>
            <a:pPr algn="r" rtl="1"/>
            <a:r>
              <a:rPr lang="fa-IR" sz="2200" b="1" dirty="0"/>
              <a:t>اجزای سیستم هیدرولیک و روغنی</a:t>
            </a:r>
            <a:r>
              <a:rPr lang="en-US" sz="2200" dirty="0"/>
              <a:t/>
            </a:r>
            <a:br>
              <a:rPr lang="en-US" sz="2200" dirty="0"/>
            </a:br>
            <a:r>
              <a:rPr lang="en-US" sz="2200" dirty="0"/>
              <a:t>a</a:t>
            </a:r>
            <a:r>
              <a:rPr lang="fa-IR" sz="2200" dirty="0"/>
              <a:t>. اجزای سیستم (مثلاً پمپ ها، دریچه ها، فیلترها، صافی ها) نباید در محل قرارگیری ادوات الکتریکی یا ناحیه سرنشینان قرار گیرند. اجزاء نباید در نزدیکی کف بدنه یا در لبه حمله بال ها باشند. </a:t>
            </a:r>
            <a:r>
              <a:rPr lang="en-US" sz="2200" dirty="0"/>
              <a:t/>
            </a:r>
            <a:br>
              <a:rPr lang="en-US" sz="2200" dirty="0"/>
            </a:br>
            <a:r>
              <a:rPr lang="en-US" sz="2200" dirty="0"/>
              <a:t>b</a:t>
            </a:r>
            <a:r>
              <a:rPr lang="fa-IR" sz="2200" dirty="0"/>
              <a:t>. اجزاء واقع درمحل موتور باید محدود به اجزایی شوند که برای عملیات موتور واقعاً به آن ها نیاز است. برای مثال، فیلترهای روغنی نباید در در این محل قرار گیرند مگر این که بخشی داخلی از موتور باشند. </a:t>
            </a:r>
            <a:r>
              <a:rPr lang="en-US" sz="2200" dirty="0"/>
              <a:t/>
            </a:r>
            <a:br>
              <a:rPr lang="en-US" sz="2200" dirty="0"/>
            </a:br>
            <a:r>
              <a:rPr lang="en-US" sz="2200" dirty="0"/>
              <a:t>c</a:t>
            </a:r>
            <a:r>
              <a:rPr lang="fa-IR" sz="2200" dirty="0"/>
              <a:t>. ساختمان و اتصالات تمام اجزای سیستم ها باید در برابر نیروهای </a:t>
            </a:r>
            <a:r>
              <a:rPr lang="en-US" sz="2200" dirty="0"/>
              <a:t>20 G</a:t>
            </a:r>
            <a:r>
              <a:rPr lang="fa-IR" sz="2200" dirty="0"/>
              <a:t> در هر راستا مقاومت کنند. </a:t>
            </a:r>
            <a:r>
              <a:rPr lang="en-US" sz="2200" dirty="0"/>
              <a:t/>
            </a:r>
            <a:br>
              <a:rPr lang="en-US" sz="2200" dirty="0"/>
            </a:br>
            <a:r>
              <a:rPr lang="en-US" sz="2200" dirty="0"/>
              <a:t> </a:t>
            </a:r>
            <a:br>
              <a:rPr lang="en-US" sz="2200" dirty="0"/>
            </a:br>
            <a:r>
              <a:rPr lang="fa-IR" sz="2200" b="1" dirty="0" smtClean="0"/>
              <a:t> </a:t>
            </a:r>
            <a:r>
              <a:rPr lang="fa-IR" sz="2200" b="1" dirty="0"/>
              <a:t>سردکن های روغنی</a:t>
            </a:r>
            <a:r>
              <a:rPr lang="en-US" sz="2200" dirty="0"/>
              <a:t/>
            </a:r>
            <a:br>
              <a:rPr lang="en-US" sz="2200" dirty="0"/>
            </a:br>
            <a:r>
              <a:rPr lang="en-US" sz="2200" dirty="0"/>
              <a:t>a</a:t>
            </a:r>
            <a:r>
              <a:rPr lang="fa-IR" sz="2200" dirty="0"/>
              <a:t>. سردکن های روغنی نباید در محل موتور قرار گیرند. بهتر است سردکن ها در فضاهایی که روغن ممکن است بر روی سطوح داغ پاشیده یا جذب موتور شوند قرار نگیرند. </a:t>
            </a:r>
            <a:r>
              <a:rPr lang="en-US" sz="2200" dirty="0"/>
              <a:t/>
            </a:r>
            <a:br>
              <a:rPr lang="en-US" sz="2200" dirty="0"/>
            </a:br>
            <a:r>
              <a:rPr lang="en-US" sz="2200" dirty="0"/>
              <a:t>b</a:t>
            </a:r>
            <a:r>
              <a:rPr lang="fa-IR" sz="2200" dirty="0"/>
              <a:t>. سردکن روغنی باید تا جای ممکن دور از فضاهای پیش بینی شده ضربه قرار گیرند. </a:t>
            </a:r>
            <a:r>
              <a:rPr lang="en-US" sz="2200" dirty="0"/>
              <a:t/>
            </a:r>
            <a:br>
              <a:rPr lang="en-US" sz="2200" dirty="0"/>
            </a:br>
            <a:r>
              <a:rPr lang="en-US" sz="2200" dirty="0"/>
              <a:t>c</a:t>
            </a:r>
            <a:r>
              <a:rPr lang="fa-IR" sz="2200" dirty="0"/>
              <a:t>. اتصالات سردکن روغنی باید بتوانند در برابر نیروهای </a:t>
            </a:r>
            <a:r>
              <a:rPr lang="en-US" sz="2200" dirty="0"/>
              <a:t>20 G</a:t>
            </a:r>
            <a:r>
              <a:rPr lang="fa-IR" sz="2200" dirty="0"/>
              <a:t> اعمال شده در هر راستا مقاومت کنند. </a:t>
            </a:r>
            <a:r>
              <a:rPr lang="en-US" dirty="0"/>
              <a:t/>
            </a:r>
            <a:br>
              <a:rPr lang="en-US" dirty="0"/>
            </a:b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981200"/>
            <a:ext cx="7772400" cy="1470025"/>
          </a:xfrm>
        </p:spPr>
        <p:txBody>
          <a:bodyPr>
            <a:normAutofit fontScale="90000"/>
          </a:bodyPr>
          <a:lstStyle/>
          <a:p>
            <a:pPr algn="r" rtl="1">
              <a:lnSpc>
                <a:spcPct val="150000"/>
              </a:lnSpc>
            </a:pPr>
            <a:r>
              <a:rPr lang="ar-SA" sz="2600" b="1" dirty="0">
                <a:cs typeface="Nazanin" panose="00000400000000000000" pitchFamily="2" charset="-78"/>
              </a:rPr>
              <a:t>مقاومت هواپيما در برابر سقوط.</a:t>
            </a:r>
            <a:r>
              <a:rPr lang="fa-IR" sz="2600" b="1" dirty="0">
                <a:cs typeface="Nazanin" panose="00000400000000000000" pitchFamily="2" charset="-78"/>
              </a:rPr>
              <a:t> </a:t>
            </a:r>
            <a:r>
              <a:rPr lang="en-US" sz="3100" dirty="0" smtClean="0"/>
              <a:t/>
            </a:r>
            <a:br>
              <a:rPr lang="en-US" sz="3100" dirty="0" smtClean="0"/>
            </a:br>
            <a:r>
              <a:rPr lang="fa-IR" sz="2700" dirty="0">
                <a:cs typeface="Nazanin" panose="00000400000000000000" pitchFamily="2" charset="-78"/>
              </a:rPr>
              <a:t>سازه هواپيما بايد </a:t>
            </a:r>
            <a:r>
              <a:rPr lang="fa-IR" sz="2700" dirty="0" smtClean="0">
                <a:cs typeface="Nazanin" panose="00000400000000000000" pitchFamily="2" charset="-78"/>
              </a:rPr>
              <a:t>يک فضاي </a:t>
            </a:r>
            <a:r>
              <a:rPr lang="fa-IR" sz="2700" dirty="0">
                <a:cs typeface="Nazanin" panose="00000400000000000000" pitchFamily="2" charset="-78"/>
              </a:rPr>
              <a:t>محفاظتي </a:t>
            </a:r>
            <a:r>
              <a:rPr lang="fa-IR" sz="2700" dirty="0" smtClean="0">
                <a:cs typeface="Nazanin" panose="00000400000000000000" pitchFamily="2" charset="-78"/>
              </a:rPr>
              <a:t>براي </a:t>
            </a:r>
            <a:r>
              <a:rPr lang="fa-IR" sz="2700" dirty="0">
                <a:cs typeface="Nazanin" panose="00000400000000000000" pitchFamily="2" charset="-78"/>
              </a:rPr>
              <a:t>سرنشينان در تغييرات سرعت حاصل از سقوط با شدت بيان شده در </a:t>
            </a:r>
            <a:r>
              <a:rPr lang="fa-IR" sz="2700" dirty="0" smtClean="0">
                <a:cs typeface="Nazanin" panose="00000400000000000000" pitchFamily="2" charset="-78"/>
              </a:rPr>
              <a:t>پاراگراف قبل </a:t>
            </a:r>
            <a:r>
              <a:rPr lang="fa-IR" sz="2700" dirty="0">
                <a:cs typeface="Nazanin" panose="00000400000000000000" pitchFamily="2" charset="-78"/>
              </a:rPr>
              <a:t>فراهم آورد؛ به علاوه، سازه و تجهيزات به شيوه کنترل شده، قابل پيش بيني تغيير شکل پذير باشند و نيروهاي اعمال شده بر سرنشينان در محدوده تحمل انسان باشد در حالي که همچنان بدنه محافظتي در وضعيت خود باقي است. در صورتي که به جز موارد ذکر شده در اين جا باشد، از حداکثر وزن پيش بيني شده در زمان برخاست هواپيما (</a:t>
            </a:r>
            <a:r>
              <a:rPr lang="en-US" sz="2700" dirty="0">
                <a:cs typeface="Nazanin" panose="00000400000000000000" pitchFamily="2" charset="-78"/>
              </a:rPr>
              <a:t>DGW</a:t>
            </a:r>
            <a:r>
              <a:rPr lang="fa-IR" sz="2700" dirty="0">
                <a:cs typeface="Nazanin" panose="00000400000000000000" pitchFamily="2" charset="-78"/>
              </a:rPr>
              <a:t>) براي وزن وسيله در آناليزهاي مورد نياز استفاده مي شود. </a:t>
            </a:r>
            <a:r>
              <a:rPr lang="en-US" sz="2700" dirty="0"/>
              <a:t/>
            </a:r>
            <a:br>
              <a:rPr lang="en-US" sz="2700" dirty="0"/>
            </a:br>
            <a:endParaRPr lang="en-US" sz="27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304800"/>
            <a:ext cx="8001000" cy="5562600"/>
          </a:xfrm>
        </p:spPr>
        <p:txBody>
          <a:bodyPr>
            <a:normAutofit/>
          </a:bodyPr>
          <a:lstStyle/>
          <a:p>
            <a:pPr algn="r" rtl="1"/>
            <a:r>
              <a:rPr lang="fa-IR" sz="3000" b="1" dirty="0">
                <a:solidFill>
                  <a:schemeClr val="tx1"/>
                </a:solidFill>
                <a:latin typeface="+mj-lt"/>
                <a:ea typeface="+mj-ea"/>
                <a:cs typeface="Nazanin" panose="00000400000000000000" pitchFamily="2" charset="-78"/>
              </a:rPr>
              <a:t>ضربه در راستاي طولي</a:t>
            </a:r>
            <a:endParaRPr lang="en-US" sz="3000" b="1" dirty="0">
              <a:solidFill>
                <a:schemeClr val="tx1"/>
              </a:solidFill>
              <a:latin typeface="+mj-lt"/>
              <a:ea typeface="+mj-ea"/>
              <a:cs typeface="Nazanin" panose="00000400000000000000" pitchFamily="2" charset="-78"/>
            </a:endParaRPr>
          </a:p>
          <a:p>
            <a:pPr algn="r" rtl="1"/>
            <a:r>
              <a:rPr lang="fa-IR" sz="2800" b="1" dirty="0" smtClean="0">
                <a:solidFill>
                  <a:schemeClr val="tx1"/>
                </a:solidFill>
                <a:latin typeface="+mj-lt"/>
                <a:ea typeface="+mj-ea"/>
                <a:cs typeface="Nazanin" panose="00000400000000000000" pitchFamily="2" charset="-78"/>
              </a:rPr>
              <a:t>شرايط </a:t>
            </a:r>
            <a:r>
              <a:rPr lang="fa-IR" sz="2800" b="1" dirty="0">
                <a:solidFill>
                  <a:schemeClr val="tx1"/>
                </a:solidFill>
                <a:latin typeface="+mj-lt"/>
                <a:ea typeface="+mj-ea"/>
                <a:cs typeface="Nazanin" panose="00000400000000000000" pitchFamily="2" charset="-78"/>
              </a:rPr>
              <a:t>ضربه</a:t>
            </a:r>
            <a:r>
              <a:rPr lang="fa-IR" sz="2800" b="1" dirty="0" smtClean="0">
                <a:solidFill>
                  <a:schemeClr val="tx1"/>
                </a:solidFill>
                <a:latin typeface="+mj-lt"/>
                <a:ea typeface="+mj-ea"/>
                <a:cs typeface="Nazanin" panose="00000400000000000000" pitchFamily="2" charset="-78"/>
              </a:rPr>
              <a:t>.</a:t>
            </a:r>
          </a:p>
          <a:p>
            <a:pPr algn="r" rtl="1"/>
            <a:r>
              <a:rPr lang="fa-IR" sz="2800" dirty="0" smtClean="0">
                <a:solidFill>
                  <a:schemeClr val="tx1"/>
                </a:solidFill>
                <a:latin typeface="+mj-lt"/>
                <a:ea typeface="+mj-ea"/>
                <a:cs typeface="Nazanin" panose="00000400000000000000" pitchFamily="2" charset="-78"/>
              </a:rPr>
              <a:t> </a:t>
            </a:r>
            <a:r>
              <a:rPr lang="fa-IR" sz="2400" dirty="0">
                <a:solidFill>
                  <a:schemeClr val="tx1"/>
                </a:solidFill>
                <a:latin typeface="+mj-lt"/>
                <a:ea typeface="+mj-ea"/>
                <a:cs typeface="Nazanin" panose="00000400000000000000" pitchFamily="2" charset="-78"/>
              </a:rPr>
              <a:t>طراح به طور تحليلي بايد نشان دهد که سازه اصلي هواپيما قادر است به طور طولي به يک مانع عمودي سخت باسرعت ضربه </a:t>
            </a:r>
            <a:r>
              <a:rPr lang="en-US" sz="2400" dirty="0">
                <a:solidFill>
                  <a:schemeClr val="tx1"/>
                </a:solidFill>
                <a:latin typeface="+mj-lt"/>
                <a:ea typeface="+mj-ea"/>
                <a:cs typeface="Nazanin" panose="00000400000000000000" pitchFamily="2" charset="-78"/>
              </a:rPr>
              <a:t>20 ft/sec</a:t>
            </a:r>
            <a:r>
              <a:rPr lang="fa-IR" sz="2400" dirty="0">
                <a:solidFill>
                  <a:schemeClr val="tx1"/>
                </a:solidFill>
                <a:latin typeface="+mj-lt"/>
                <a:ea typeface="+mj-ea"/>
                <a:cs typeface="Nazanin" panose="00000400000000000000" pitchFamily="2" charset="-78"/>
              </a:rPr>
              <a:t> بدون اينکه جايگاه خلبان و کمک خلبان دچار خرابي بشود به نحوي که بتوان خلبان و کمک خلبان را از هواپيما خارج نمود و يا اينکه فضاي قابل زندگي براي سرنشينان هواپيما باقي بماند. براي اين ضربه، موتور(ها)، گيربکس، و سيستم روتور براي هواپيماي نوع </a:t>
            </a:r>
            <a:r>
              <a:rPr lang="en-US" sz="2400" dirty="0">
                <a:solidFill>
                  <a:schemeClr val="tx1"/>
                </a:solidFill>
                <a:latin typeface="+mj-lt"/>
                <a:ea typeface="+mj-ea"/>
                <a:cs typeface="Nazanin" panose="00000400000000000000" pitchFamily="2" charset="-78"/>
              </a:rPr>
              <a:t>II</a:t>
            </a:r>
            <a:r>
              <a:rPr lang="fa-IR" sz="2400" dirty="0">
                <a:solidFill>
                  <a:schemeClr val="tx1"/>
                </a:solidFill>
                <a:latin typeface="+mj-lt"/>
                <a:ea typeface="+mj-ea"/>
                <a:cs typeface="Nazanin" panose="00000400000000000000" pitchFamily="2" charset="-78"/>
              </a:rPr>
              <a:t>  (بالگرد) بايد دست نخورده و سر جاي خودش در هواپيما باقي بماند. قابليت اصلي سازه هواپيما براي ضربه طولي با مانع عمودي سخت يا ديوار با سرعت ضربه </a:t>
            </a:r>
            <a:r>
              <a:rPr lang="en-US" sz="2400" dirty="0">
                <a:solidFill>
                  <a:schemeClr val="tx1"/>
                </a:solidFill>
                <a:latin typeface="+mj-lt"/>
                <a:ea typeface="+mj-ea"/>
                <a:cs typeface="Nazanin" panose="00000400000000000000" pitchFamily="2" charset="-78"/>
              </a:rPr>
              <a:t>40 ft/sec</a:t>
            </a:r>
            <a:r>
              <a:rPr lang="fa-IR" sz="2400" dirty="0">
                <a:solidFill>
                  <a:schemeClr val="tx1"/>
                </a:solidFill>
                <a:latin typeface="+mj-lt"/>
                <a:ea typeface="+mj-ea"/>
                <a:cs typeface="Nazanin" panose="00000400000000000000" pitchFamily="2" charset="-78"/>
              </a:rPr>
              <a:t> بدون کاهش طول محفظه سرنشينان/ پرسنل تا حداکثر بيش از 15% بايد به طور تحليلي نشان داده شود. هرگونه پيامدي به سمت داخل حاصل از کمانش ديوارها، کف، و/يا سقف نبايد براي سزنشينان خطرناک باشد و/يا مانع خروجشان شود. </a:t>
            </a:r>
            <a:endParaRPr lang="en-US" sz="2400" dirty="0">
              <a:solidFill>
                <a:schemeClr val="tx1"/>
              </a:solidFill>
              <a:latin typeface="+mj-lt"/>
              <a:ea typeface="+mj-ea"/>
              <a:cs typeface="Nazanin" panose="00000400000000000000" pitchFamily="2" charset="-78"/>
            </a:endParaRP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0"/>
            <a:ext cx="7772400" cy="1470025"/>
          </a:xfrm>
        </p:spPr>
        <p:txBody>
          <a:bodyPr>
            <a:normAutofit fontScale="90000"/>
          </a:bodyPr>
          <a:lstStyle/>
          <a:p>
            <a:pPr algn="r" rtl="1"/>
            <a:r>
              <a:rPr lang="fa-IR" sz="3100" b="1" dirty="0" smtClean="0">
                <a:cs typeface="Nazanin" panose="00000400000000000000" pitchFamily="2" charset="-78"/>
              </a:rPr>
              <a:t>اثرات </a:t>
            </a:r>
            <a:r>
              <a:rPr lang="fa-IR" sz="3100" b="1" dirty="0">
                <a:cs typeface="Nazanin" panose="00000400000000000000" pitchFamily="2" charset="-78"/>
              </a:rPr>
              <a:t>کمانش. </a:t>
            </a:r>
            <a:r>
              <a:rPr lang="en-US" sz="2700" dirty="0" smtClean="0"/>
              <a:t/>
            </a:r>
            <a:br>
              <a:rPr lang="en-US" sz="2700" dirty="0" smtClean="0"/>
            </a:br>
            <a:r>
              <a:rPr lang="fa-IR" sz="2700" dirty="0">
                <a:cs typeface="Nazanin" panose="00000400000000000000" pitchFamily="2" charset="-78"/>
              </a:rPr>
              <a:t>براي به حداقل خطرات ناشي از کمانش سازه بر روي سرنشينان، هواپيما بايد به صورت زير طراحي شود:</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a</a:t>
            </a:r>
            <a:r>
              <a:rPr lang="fa-IR" sz="2700" dirty="0">
                <a:cs typeface="Nazanin" panose="00000400000000000000" pitchFamily="2" charset="-78"/>
              </a:rPr>
              <a:t>. فراهم نمودن استحکام سازه اي مناسب تحت شرايط ذکر شده در </a:t>
            </a:r>
            <a:r>
              <a:rPr lang="fa-IR" sz="2700" dirty="0" smtClean="0">
                <a:cs typeface="Nazanin" panose="00000400000000000000" pitchFamily="2" charset="-78"/>
              </a:rPr>
              <a:t>پاراگراف قبل </a:t>
            </a:r>
            <a:r>
              <a:rPr lang="fa-IR" sz="2700" dirty="0">
                <a:cs typeface="Nazanin" panose="00000400000000000000" pitchFamily="2" charset="-78"/>
              </a:rPr>
              <a:t>براي جلوگيري از واماندگي حاصل از خميدگي ياکمانش بخش هاي دماغه که شامل کابين سرنشينان است.</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b</a:t>
            </a:r>
            <a:r>
              <a:rPr lang="fa-IR" sz="2700" dirty="0">
                <a:cs typeface="Nazanin" panose="00000400000000000000" pitchFamily="2" charset="-78"/>
              </a:rPr>
              <a:t>. قرار دادن محل سرنشينان دور از مناطقي که احتمال شکستنشان وجود دارد</a:t>
            </a:r>
            <a:r>
              <a:rPr lang="en-US" sz="2700" dirty="0">
                <a:cs typeface="Nazanin" panose="00000400000000000000" pitchFamily="2" charset="-78"/>
              </a:rPr>
              <a:t/>
            </a:r>
            <a:br>
              <a:rPr lang="en-US" sz="2700" dirty="0">
                <a:cs typeface="Nazanin" panose="00000400000000000000" pitchFamily="2" charset="-78"/>
              </a:rPr>
            </a:br>
            <a:r>
              <a:rPr lang="en-US" sz="2700" dirty="0">
                <a:cs typeface="Nazanin" panose="00000400000000000000" pitchFamily="2" charset="-78"/>
              </a:rPr>
              <a:t>c</a:t>
            </a:r>
            <a:r>
              <a:rPr lang="fa-IR" sz="2700" dirty="0">
                <a:cs typeface="Nazanin" panose="00000400000000000000" pitchFamily="2" charset="-78"/>
              </a:rPr>
              <a:t>. به حداقل رساندن کمانش به سمت داخل فضاي سرنشينان</a:t>
            </a:r>
            <a:r>
              <a:rPr lang="en-US" dirty="0"/>
              <a:t/>
            </a:r>
            <a:br>
              <a:rPr lang="en-US" dirty="0"/>
            </a:br>
            <a:endParaRPr lang="en-US" dirty="0"/>
          </a:p>
        </p:txBody>
      </p:sp>
      <p:sp>
        <p:nvSpPr>
          <p:cNvPr id="34817" name="Rectangle 1"/>
          <p:cNvSpPr>
            <a:spLocks noChangeArrowheads="1"/>
          </p:cNvSpPr>
          <p:nvPr/>
        </p:nvSpPr>
        <p:spPr bwMode="auto">
          <a:xfrm>
            <a:off x="228600" y="4236423"/>
            <a:ext cx="8763000" cy="12618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lang="fa-IR" sz="2800" b="1" dirty="0">
                <a:latin typeface="+mj-lt"/>
                <a:ea typeface="+mj-ea"/>
                <a:cs typeface="Nazanin" panose="00000400000000000000" pitchFamily="2" charset="-78"/>
              </a:rPr>
              <a:t>کف. </a:t>
            </a:r>
            <a:endParaRPr lang="en-US" sz="2800" b="1" dirty="0">
              <a:latin typeface="+mj-lt"/>
              <a:ea typeface="+mj-ea"/>
              <a:cs typeface="Nazanin" panose="00000400000000000000" pitchFamily="2" charset="-78"/>
            </a:endParaRPr>
          </a:p>
          <a:p>
            <a:pPr marL="0" marR="0" lvl="0" indent="0" algn="justLow" defTabSz="914400" rtl="1" eaLnBrk="1" fontAlgn="base" latinLnBrk="0" hangingPunct="1">
              <a:lnSpc>
                <a:spcPct val="100000"/>
              </a:lnSpc>
              <a:spcBef>
                <a:spcPct val="0"/>
              </a:spcBef>
              <a:spcAft>
                <a:spcPct val="0"/>
              </a:spcAft>
              <a:buClrTx/>
              <a:buSzTx/>
              <a:buFontTx/>
              <a:buNone/>
              <a:tabLst/>
            </a:pPr>
            <a:r>
              <a:rPr lang="fa-IR" sz="2400" dirty="0">
                <a:latin typeface="+mj-lt"/>
                <a:ea typeface="+mj-ea"/>
                <a:cs typeface="Nazanin" panose="00000400000000000000" pitchFamily="2" charset="-78"/>
              </a:rPr>
              <a:t>سازه کف بايد از استحکام کافي براي تحمل، بدون نقص، بارهاي اعمال شده بر روي سرنشينان </a:t>
            </a:r>
            <a:r>
              <a:rPr lang="fa-IR" sz="2400" dirty="0" smtClean="0">
                <a:latin typeface="+mj-lt"/>
                <a:ea typeface="+mj-ea"/>
                <a:cs typeface="Nazanin" panose="00000400000000000000" pitchFamily="2" charset="-78"/>
              </a:rPr>
              <a:t>و </a:t>
            </a:r>
            <a:r>
              <a:rPr lang="fa-IR" sz="2400" dirty="0">
                <a:latin typeface="+mj-lt"/>
                <a:ea typeface="+mj-ea"/>
                <a:cs typeface="Nazanin" panose="00000400000000000000" pitchFamily="2" charset="-78"/>
              </a:rPr>
              <a:t>سيستم هاي مهار محموله </a:t>
            </a:r>
            <a:r>
              <a:rPr lang="fa-IR" sz="2400" dirty="0" smtClean="0">
                <a:latin typeface="+mj-lt"/>
                <a:ea typeface="+mj-ea"/>
                <a:cs typeface="Nazanin" panose="00000400000000000000" pitchFamily="2" charset="-78"/>
              </a:rPr>
              <a:t>در </a:t>
            </a:r>
            <a:r>
              <a:rPr lang="fa-IR" sz="2400" dirty="0">
                <a:latin typeface="+mj-lt"/>
                <a:ea typeface="+mj-ea"/>
                <a:cs typeface="Nazanin" panose="00000400000000000000" pitchFamily="2" charset="-78"/>
              </a:rPr>
              <a:t>ضرباتي با شدت ذکر شده در </a:t>
            </a:r>
            <a:r>
              <a:rPr lang="fa-IR" sz="2400" dirty="0" smtClean="0">
                <a:latin typeface="+mj-lt"/>
                <a:ea typeface="+mj-ea"/>
                <a:cs typeface="Nazanin" panose="00000400000000000000" pitchFamily="2" charset="-78"/>
              </a:rPr>
              <a:t>جدول قبل </a:t>
            </a:r>
            <a:r>
              <a:rPr lang="fa-IR" sz="2400" dirty="0">
                <a:latin typeface="+mj-lt"/>
                <a:ea typeface="+mj-ea"/>
                <a:cs typeface="Nazanin" panose="00000400000000000000" pitchFamily="2" charset="-78"/>
              </a:rPr>
              <a:t>برخوردار باشد.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743200"/>
            <a:ext cx="7772400" cy="1470025"/>
          </a:xfrm>
        </p:spPr>
        <p:txBody>
          <a:bodyPr>
            <a:normAutofit fontScale="90000"/>
          </a:bodyPr>
          <a:lstStyle/>
          <a:p>
            <a:pPr algn="r" rtl="1"/>
            <a:r>
              <a:rPr lang="fa-IR" sz="3100" b="1" dirty="0">
                <a:cs typeface="Nazanin" panose="00000400000000000000" pitchFamily="2" charset="-78"/>
              </a:rPr>
              <a:t>ضربات عمودي </a:t>
            </a:r>
            <a:r>
              <a:rPr lang="en-US" sz="2700" dirty="0"/>
              <a:t/>
            </a:r>
            <a:br>
              <a:rPr lang="en-US" sz="2700" dirty="0"/>
            </a:br>
            <a:r>
              <a:rPr lang="fa-IR" sz="2700" dirty="0" smtClean="0">
                <a:cs typeface="Nazanin" panose="00000400000000000000" pitchFamily="2" charset="-78"/>
              </a:rPr>
              <a:t>وضعيت </a:t>
            </a:r>
            <a:r>
              <a:rPr lang="fa-IR" sz="2700" dirty="0">
                <a:cs typeface="Nazanin" panose="00000400000000000000" pitchFamily="2" charset="-78"/>
              </a:rPr>
              <a:t>ضربه. طراح بايد به طور تحليلي قابليت سيستم هواپيما را با بار روتور/بال برابر با </a:t>
            </a:r>
            <a:r>
              <a:rPr lang="en-US" sz="2700" dirty="0">
                <a:cs typeface="Nazanin" panose="00000400000000000000" pitchFamily="2" charset="-78"/>
              </a:rPr>
              <a:t>DGW</a:t>
            </a:r>
            <a:r>
              <a:rPr lang="fa-IR" sz="2700" dirty="0">
                <a:cs typeface="Nazanin" panose="00000400000000000000" pitchFamily="2" charset="-78"/>
              </a:rPr>
              <a:t> و ارابه فورد باز شده به منظور مقاومت در برابر برخوردهاي عمودي </a:t>
            </a:r>
            <a:r>
              <a:rPr lang="en-US" sz="2700" dirty="0">
                <a:cs typeface="Nazanin" panose="00000400000000000000" pitchFamily="2" charset="-78"/>
              </a:rPr>
              <a:t>42 ft/sec</a:t>
            </a:r>
            <a:r>
              <a:rPr lang="fa-IR" sz="2700" dirty="0">
                <a:cs typeface="Nazanin" panose="00000400000000000000" pitchFamily="2" charset="-78"/>
              </a:rPr>
              <a:t> در سطح افقي سخت نشان دهند البته بدون </a:t>
            </a:r>
            <a:r>
              <a:rPr lang="fa-IR" sz="2700" dirty="0" smtClean="0">
                <a:cs typeface="Nazanin" panose="00000400000000000000" pitchFamily="2" charset="-78"/>
              </a:rPr>
              <a:t>اينکه: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(1) کاهش ارتفاع کابين خلبان و قسمت مسافران/ پرسنل بيش از 15% يا </a:t>
            </a:r>
            <a:r>
              <a:rPr lang="en-US" sz="2700" dirty="0">
                <a:cs typeface="Nazanin" panose="00000400000000000000" pitchFamily="2" charset="-78"/>
              </a:rPr>
              <a:t/>
            </a:r>
            <a:br>
              <a:rPr lang="en-US" sz="2700" dirty="0">
                <a:cs typeface="Nazanin" panose="00000400000000000000" pitchFamily="2" charset="-78"/>
              </a:rPr>
            </a:br>
            <a:r>
              <a:rPr lang="fa-IR" sz="2700" dirty="0">
                <a:cs typeface="Nazanin" panose="00000400000000000000" pitchFamily="2" charset="-78"/>
              </a:rPr>
              <a:t>(2) امکان تجربه وارد آمدن شتابهاي مجروح کننده به سرنشينان. </a:t>
            </a:r>
            <a:r>
              <a:rPr lang="fa-IR" sz="2700" dirty="0" smtClean="0">
                <a:cs typeface="Nazanin" panose="00000400000000000000" pitchFamily="2" charset="-78"/>
              </a:rPr>
              <a:t/>
            </a:r>
            <a:br>
              <a:rPr lang="fa-IR" sz="2700" dirty="0" smtClean="0">
                <a:cs typeface="Nazanin" panose="00000400000000000000" pitchFamily="2" charset="-78"/>
              </a:rPr>
            </a:br>
            <a:r>
              <a:rPr lang="fa-IR" sz="2700" dirty="0">
                <a:cs typeface="Nazanin" panose="00000400000000000000" pitchFamily="2" charset="-78"/>
              </a:rPr>
              <a:t/>
            </a:r>
            <a:br>
              <a:rPr lang="fa-IR" sz="2700" dirty="0">
                <a:cs typeface="Nazanin" panose="00000400000000000000" pitchFamily="2" charset="-78"/>
              </a:rPr>
            </a:br>
            <a:r>
              <a:rPr lang="fa-IR" sz="2700" dirty="0" smtClean="0">
                <a:cs typeface="Nazanin" panose="00000400000000000000" pitchFamily="2" charset="-78"/>
              </a:rPr>
              <a:t>براي </a:t>
            </a:r>
            <a:r>
              <a:rPr lang="fa-IR" sz="2700" dirty="0">
                <a:cs typeface="Nazanin" panose="00000400000000000000" pitchFamily="2" charset="-78"/>
              </a:rPr>
              <a:t>برخوردهاي عمودي بالاتر از</a:t>
            </a:r>
            <a:r>
              <a:rPr lang="en-US" sz="2700" dirty="0">
                <a:cs typeface="Nazanin" panose="00000400000000000000" pitchFamily="2" charset="-78"/>
              </a:rPr>
              <a:t>42 ft/sec</a:t>
            </a:r>
            <a:r>
              <a:rPr lang="fa-IR" sz="2700" dirty="0">
                <a:cs typeface="Nazanin" panose="00000400000000000000" pitchFamily="2" charset="-78"/>
              </a:rPr>
              <a:t>، سازه سقف کابين خدمه و پرسنل بايد مانع از فروپاشي فاجعه آميز سقف شود و فضاي بقاء پذيري براي سرنشينان فراهم آورد. در حالت ارابه فرود جمع شده طراح بايد به طور تحليلي قابليت هواپيما را براي مقاومت در برابر ضربات حداقل </a:t>
            </a:r>
            <a:r>
              <a:rPr lang="en-US" sz="2700" dirty="0">
                <a:cs typeface="Nazanin" panose="00000400000000000000" pitchFamily="2" charset="-78"/>
              </a:rPr>
              <a:t>26 ft/sec</a:t>
            </a:r>
            <a:r>
              <a:rPr lang="fa-IR" sz="2700" dirty="0">
                <a:cs typeface="Nazanin" panose="00000400000000000000" pitchFamily="2" charset="-78"/>
              </a:rPr>
              <a:t> در سطح افقي سخت نشان دهد البته بدون </a:t>
            </a:r>
            <a:r>
              <a:rPr lang="fa-IR" sz="2700" dirty="0" smtClean="0">
                <a:cs typeface="Nazanin" panose="00000400000000000000" pitchFamily="2" charset="-78"/>
              </a:rPr>
              <a:t>اينکه:</a:t>
            </a:r>
            <a:br>
              <a:rPr lang="fa-IR" sz="2700" dirty="0" smtClean="0">
                <a:cs typeface="Nazanin" panose="00000400000000000000" pitchFamily="2" charset="-78"/>
              </a:rPr>
            </a:br>
            <a:r>
              <a:rPr lang="fa-IR" sz="2700" dirty="0" smtClean="0">
                <a:cs typeface="Nazanin" panose="00000400000000000000" pitchFamily="2" charset="-78"/>
              </a:rPr>
              <a:t> </a:t>
            </a:r>
            <a:r>
              <a:rPr lang="fa-IR" sz="2700" dirty="0">
                <a:cs typeface="Nazanin" panose="00000400000000000000" pitchFamily="2" charset="-78"/>
              </a:rPr>
              <a:t>(1) کاهش ارتفاع کابين خلبان و قسمت مسافران/ پرسنل تا بيش از 15% يا </a:t>
            </a:r>
            <a:r>
              <a:rPr lang="fa-IR" sz="2700" dirty="0" smtClean="0">
                <a:cs typeface="Nazanin" panose="00000400000000000000" pitchFamily="2" charset="-78"/>
              </a:rPr>
              <a:t/>
            </a:r>
            <a:br>
              <a:rPr lang="fa-IR" sz="2700" dirty="0" smtClean="0">
                <a:cs typeface="Nazanin" panose="00000400000000000000" pitchFamily="2" charset="-78"/>
              </a:rPr>
            </a:br>
            <a:r>
              <a:rPr lang="fa-IR" sz="2700" dirty="0" smtClean="0">
                <a:cs typeface="Nazanin" panose="00000400000000000000" pitchFamily="2" charset="-78"/>
              </a:rPr>
              <a:t>(</a:t>
            </a:r>
            <a:r>
              <a:rPr lang="fa-IR" sz="2700" dirty="0">
                <a:cs typeface="Nazanin" panose="00000400000000000000" pitchFamily="2" charset="-78"/>
              </a:rPr>
              <a:t>2) امکان تجربه وارد آمدن شتابهاي مجروح کننده به سرنشينان. قابليتهاي ذکر شده در بالا چه در حالت ارابه فرود باز و يا بسته  براي تمام جهت هاي هواپيما </a:t>
            </a:r>
            <a:r>
              <a:rPr lang="fa-IR" sz="2700" dirty="0" smtClean="0">
                <a:cs typeface="Nazanin" panose="00000400000000000000" pitchFamily="2" charset="-78"/>
              </a:rPr>
              <a:t>(</a:t>
            </a:r>
            <a:r>
              <a:rPr lang="fa-IR" sz="2800" dirty="0">
                <a:latin typeface="Times New Roman"/>
                <a:ea typeface="Times New Roman"/>
                <a:cs typeface="B Zar"/>
              </a:rPr>
              <a:t>وضعیت­های زاویۀ پیچ از </a:t>
            </a:r>
            <a:r>
              <a:rPr lang="en-US" sz="2400" dirty="0">
                <a:latin typeface="Times New Roman"/>
                <a:ea typeface="Times New Roman"/>
                <a:cs typeface="Times New Roman"/>
              </a:rPr>
              <a:t>°</a:t>
            </a:r>
            <a:r>
              <a:rPr lang="fa-IR" sz="2800" dirty="0">
                <a:latin typeface="Times New Roman"/>
                <a:ea typeface="Times New Roman"/>
                <a:cs typeface="B Zar"/>
              </a:rPr>
              <a:t>5</a:t>
            </a:r>
            <a:r>
              <a:rPr lang="fa-IR" sz="2800" dirty="0">
                <a:latin typeface="Times New Roman"/>
                <a:ea typeface="Times New Roman"/>
              </a:rPr>
              <a:t>–</a:t>
            </a:r>
            <a:r>
              <a:rPr lang="fa-IR" sz="2800" dirty="0">
                <a:latin typeface="Times New Roman"/>
                <a:ea typeface="Times New Roman"/>
                <a:cs typeface="B Zar"/>
              </a:rPr>
              <a:t> تا</a:t>
            </a:r>
            <a:r>
              <a:rPr lang="en-US" sz="2400" dirty="0">
                <a:latin typeface="Times New Roman"/>
                <a:ea typeface="Times New Roman"/>
                <a:cs typeface="Times New Roman"/>
              </a:rPr>
              <a:t>°</a:t>
            </a:r>
            <a:r>
              <a:rPr lang="fa-IR" sz="2800" dirty="0">
                <a:latin typeface="Times New Roman"/>
                <a:ea typeface="Times New Roman"/>
                <a:cs typeface="B Zar"/>
              </a:rPr>
              <a:t>15</a:t>
            </a:r>
            <a:r>
              <a:rPr lang="fa-IR" sz="2800" dirty="0">
                <a:latin typeface="Times New Roman"/>
                <a:ea typeface="Times New Roman"/>
              </a:rPr>
              <a:t>+</a:t>
            </a:r>
            <a:r>
              <a:rPr lang="fa-IR" sz="2800" dirty="0">
                <a:latin typeface="Times New Roman"/>
                <a:ea typeface="Times New Roman"/>
                <a:cs typeface="B Zar"/>
              </a:rPr>
              <a:t> و زاویه غلتش </a:t>
            </a:r>
            <a:r>
              <a:rPr lang="en-US" sz="2400" dirty="0">
                <a:latin typeface="Times New Roman"/>
                <a:ea typeface="Times New Roman"/>
                <a:cs typeface="Times New Roman"/>
              </a:rPr>
              <a:t>°</a:t>
            </a:r>
            <a:r>
              <a:rPr lang="fa-IR" sz="2800" dirty="0">
                <a:latin typeface="Times New Roman"/>
                <a:ea typeface="Times New Roman"/>
                <a:cs typeface="B Zar"/>
              </a:rPr>
              <a:t>10</a:t>
            </a:r>
            <a:r>
              <a:rPr lang="fa-IR" sz="2800" dirty="0">
                <a:latin typeface="Times New Roman"/>
                <a:ea typeface="Times New Roman"/>
              </a:rPr>
              <a:t>±</a:t>
            </a:r>
            <a:r>
              <a:rPr lang="fa-IR" sz="2700" dirty="0" smtClean="0">
                <a:cs typeface="Nazanin" panose="00000400000000000000" pitchFamily="2" charset="-78"/>
              </a:rPr>
              <a:t>) </a:t>
            </a:r>
            <a:r>
              <a:rPr lang="fa-IR" sz="2700" dirty="0">
                <a:cs typeface="Nazanin" panose="00000400000000000000" pitchFamily="2" charset="-78"/>
              </a:rPr>
              <a:t>مانند آن چه در شکل 2 تعريف شده است، مورد نياز مي باشد. </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2257" y="25360"/>
            <a:ext cx="8001000" cy="6832640"/>
          </a:xfrm>
          <a:prstGeom prst="rect">
            <a:avLst/>
          </a:prstGeom>
        </p:spPr>
        <p:txBody>
          <a:bodyPr wrap="square">
            <a:spAutoFit/>
          </a:bodyPr>
          <a:lstStyle/>
          <a:p>
            <a:pPr indent="359410" algn="just" rtl="1">
              <a:lnSpc>
                <a:spcPct val="150000"/>
              </a:lnSpc>
              <a:spcAft>
                <a:spcPts val="0"/>
              </a:spcAft>
            </a:pPr>
            <a:r>
              <a:rPr lang="fa-IR" sz="2800" b="1" dirty="0">
                <a:latin typeface="+mj-lt"/>
                <a:ea typeface="+mj-ea"/>
                <a:cs typeface="Nazanin" panose="00000400000000000000" pitchFamily="2" charset="-78"/>
              </a:rPr>
              <a:t>تکنیک­های طراحی</a:t>
            </a:r>
            <a:endParaRPr lang="en-US" sz="2800" b="1"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شیوه­های طراحی برای رسیدن به اهـــداف بیان شده در بخش 5-1-2-1 باید شامل موارد ذیل باشد، هر چند محدود به آنها نیستند:</a:t>
            </a:r>
            <a:endParaRPr lang="en-US" sz="2400"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الف) برای استقرار قطعات با جرم بالا محل مناسبی انتخاب شود، بگونه­ای که در حین ضربه بر اثر سقوط، وارد محوطۀ سرنشینان نشوند. </a:t>
            </a:r>
            <a:endParaRPr lang="en-US" sz="2400"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ب) ایجاد استحکام عمودی کافی برای کابین و اتاقک­خلبان هواپیما به منظور جلوگیری از برخورد بدنه با سرنشینان.</a:t>
            </a:r>
            <a:endParaRPr lang="en-US" sz="2400"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ج) اســــتفاده از ســـــازه­های جــــاذب انرژی برای تضعیف نیـــروی حاصـــل از ســـقوط در زیر کف اتاقک­خلبان/کابین و سایر محل­ها در صورتی که متناسب باشد.</a:t>
            </a:r>
            <a:endParaRPr lang="en-US" sz="2400"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د) استفاده از ارابۀ فرود با قابلیت جذب انرژی.</a:t>
            </a:r>
            <a:endParaRPr lang="en-US" sz="2400" dirty="0">
              <a:latin typeface="+mj-lt"/>
              <a:ea typeface="+mj-ea"/>
              <a:cs typeface="Nazanin" panose="00000400000000000000" pitchFamily="2" charset="-78"/>
            </a:endParaRPr>
          </a:p>
          <a:p>
            <a:pPr indent="359410" algn="just" rtl="1">
              <a:lnSpc>
                <a:spcPct val="150000"/>
              </a:lnSpc>
              <a:spcAft>
                <a:spcPts val="0"/>
              </a:spcAft>
            </a:pPr>
            <a:r>
              <a:rPr lang="fa-IR" sz="2400" dirty="0">
                <a:latin typeface="+mj-lt"/>
                <a:ea typeface="+mj-ea"/>
                <a:cs typeface="Nazanin" panose="00000400000000000000" pitchFamily="2" charset="-78"/>
              </a:rPr>
              <a:t>ه) فراهم نمودن شرایطی برای جذب انرژی در صندلی خلبان/خدمه/مسافران.</a:t>
            </a:r>
            <a:endParaRPr lang="en-US" sz="2400" dirty="0">
              <a:latin typeface="+mj-lt"/>
              <a:ea typeface="+mj-ea"/>
              <a:cs typeface="Nazanin" panose="00000400000000000000"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TotalTime>
  <Words>1683</Words>
  <Application>Microsoft Office PowerPoint</Application>
  <PresentationFormat>On-screen Show (4:3)</PresentationFormat>
  <Paragraphs>102</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الزامات طراحي بر اساس معيار ضربه پذيري هواپيماهاي سبک </vt:lpstr>
      <vt:lpstr>هدف  اين سند حداقل معيارهاي مقاومت در برابر سقوط که بايد در مراحل اوليه طراحي سيستمي هواپيما پياده شوند را مطرح مي کند. </vt:lpstr>
      <vt:lpstr>فاکتورهاي کلي طراحي بقاء پذيري در برابر سقوط.  احتمال بقاء سرنشينان در برخوردهاي حاصل از سقوط با در نظر گرفتن فاکتورهاي کلي طراحي بقاء پذيري در برابر سقوط در مراحل اوليه طراحي سامانه هواپيما کاهش مي يابد. اين فاکتورها به شرح زير مي باشند:  a. بدنه محافظتي هواپيما b. محافظت از اجزا، تجهيزات و محموله با جرم بالا c. محيط شتاب سرنشينان d. خطرات محيطي سرنشينان e. خطرات بعد از سقوط استاندارد USARTL TR79-22A تا E به عنوان راهنما در به کارگيري فاکتوهاي کلي طراحي بقاء پذيري در برابر سقوط به کار مي رود. </vt:lpstr>
      <vt:lpstr>Slide 4</vt:lpstr>
      <vt:lpstr>مقاومت هواپيما در برابر سقوط.  سازه هواپيما بايد يک فضاي محفاظتي براي سرنشينان در تغييرات سرعت حاصل از سقوط با شدت بيان شده در پاراگراف قبل فراهم آورد؛ به علاوه، سازه و تجهيزات به شيوه کنترل شده، قابل پيش بيني تغيير شکل پذير باشند و نيروهاي اعمال شده بر سرنشينان در محدوده تحمل انسان باشد در حالي که همچنان بدنه محافظتي در وضعيت خود باقي است. در صورتي که به جز موارد ذکر شده در اين جا باشد، از حداکثر وزن پيش بيني شده در زمان برخاست هواپيما (DGW) براي وزن وسيله در آناليزهاي مورد نياز استفاده مي شود.  </vt:lpstr>
      <vt:lpstr>Slide 6</vt:lpstr>
      <vt:lpstr>اثرات کمانش.  براي به حداقل خطرات ناشي از کمانش سازه بر روي سرنشينان، هواپيما بايد به صورت زير طراحي شود: a. فراهم نمودن استحکام سازه اي مناسب تحت شرايط ذکر شده در پاراگراف قبل براي جلوگيري از واماندگي حاصل از خميدگي ياکمانش بخش هاي دماغه که شامل کابين سرنشينان است. b. قرار دادن محل سرنشينان دور از مناطقي که احتمال شکستنشان وجود دارد c. به حداقل رساندن کمانش به سمت داخل فضاي سرنشينان </vt:lpstr>
      <vt:lpstr>ضربات عمودي  وضعيت ضربه. طراح بايد به طور تحليلي قابليت سيستم هواپيما را با بار روتور/بال برابر با DGW و ارابه فورد باز شده به منظور مقاومت در برابر برخوردهاي عمودي 42 ft/sec در سطح افقي سخت نشان دهند البته بدون اينکه:  (1) کاهش ارتفاع کابين خلبان و قسمت مسافران/ پرسنل بيش از 15% يا  (2) امکان تجربه وارد آمدن شتابهاي مجروح کننده به سرنشينان.   براي برخوردهاي عمودي بالاتر از42 ft/sec، سازه سقف کابين خدمه و پرسنل بايد مانع از فروپاشي فاجعه آميز سقف شود و فضاي بقاء پذيري براي سرنشينان فراهم آورد. در حالت ارابه فرود جمع شده طراح بايد به طور تحليلي قابليت هواپيما را براي مقاومت در برابر ضربات حداقل 26 ft/sec در سطح افقي سخت نشان دهد البته بدون اينکه:  (1) کاهش ارتفاع کابين خلبان و قسمت مسافران/ پرسنل تا بيش از 15% يا  (2) امکان تجربه وارد آمدن شتابهاي مجروح کننده به سرنشينان. قابليتهاي ذکر شده در بالا چه در حالت ارابه فرود باز و يا بسته  براي تمام جهت هاي هواپيما (وضعیت­های زاویۀ پیچ از °5– تا°15+ و زاویه غلتش °10±) مانند آن چه در شکل 2 تعريف شده است، مورد نياز مي باشد.  </vt:lpstr>
      <vt:lpstr>Slide 9</vt:lpstr>
      <vt:lpstr>Slide 10</vt:lpstr>
      <vt:lpstr>Slide 11</vt:lpstr>
      <vt:lpstr>Slide 12</vt:lpstr>
      <vt:lpstr>Slide 13</vt:lpstr>
      <vt:lpstr>Slide 14</vt:lpstr>
      <vt:lpstr>Slide 15</vt:lpstr>
      <vt:lpstr>بال ها.  براي هواپيماي نوع I، طراحي بال بايد بطوري باشد که تا باعث شود بال ها تحت بارهاي اينرسي شديد بر اثر اصابت به مانعي مانند تپه هاي زميني از بدنه جدا شوند. از بال هاي هواپيماي نوع II براي پشتيباني از مخزن هاي خارجي به منظور  ممانعت از غلتيدن هلي کوپتر در بسياري از تصادف ها استفاده مي شود و نبايد شکننده باشد، اما بايد مخزن ها بتوانند تحت بارهاي شديد G تفکيک شوند در حالي که يکپارچگي ساختاري بال هاي حفظ شوند. به هر حال، بال بايد قبل از فروپاشي خود ساختار بدنه به منظور حفظ انسجام ساختار آن، از بدنه جدا شود.  </vt:lpstr>
      <vt:lpstr>Slide 17</vt:lpstr>
      <vt:lpstr>حفظ جرم بالا هواپيماي نوع I. مانت نگه دارنده موتور بايد طوري طراحي شود که موتور به ساختار اصلي بدنه تحت شرايط سقوط ذکر شده در بخش 4.2 چسبيده باقي بماند، حتي اگر شکستگي شديد قطعات موتور و ساختار حفاظتي پيش آيد. ساختار اصلي که از موتور محافظت مي کند بايد قبل از وقوع خرابي مانت موتور از کار بيفتد تا از هم جدا شود. مجموعه قطعات موتور و ساختارهاي حفاظتي، از جمله ديواره هاي فايروال، بايد براي به حداقل رساندن کندن زمين طراحي شوند.  </vt:lpstr>
      <vt:lpstr>هواپيماي نوع II a. مجموعه قطعات موتور، بخش انتقال نيرو، مخازن سوخت، شفت روتور و ساير آيتم هايي که جرم بالايي دارند بايد به منظور جلوگيري از جابه جايي شان تحت شرايط سقوط ذکر شده براي سرنشينان خطرناک خواهند بود، طراحي شوند.  b. بخش انتقال نيرو و بخش اصلي روتور نبايد طوري جابه جا شوند که در شرايط ضربه زير براي سرنشينان خطرناک باشند: (1) غلتيدن در حول محور رول يا پيچ وسيله (2) ضربه يک جسم مانع به تيغه اصلي روتور که در 10% دهانه تيغه خارجي رخ مي دهد.  فرض مي شود جسم مانع يک استوانه سخت با ضخامت 8 اينچ است.  c. تمام آيتم هايي که جرم بالايي دارند و در زمان سقوط مي توانند براي خدمه خطرناک باشند بايد طوري طراحي شوند که در برابر فاکتورهاي بار نهايي زير مقاومت کنند.  (1)  هر کدام جداگانه اعمال مي شوند طولي    عمودي   عرضي   (2) به طور همزمان اعمال مي شوند </vt:lpstr>
      <vt:lpstr>کمربند ايمني سرنشينان.  سرنشينان بايد در محل هاي صندلي و برانکارد در هواپيما در زمان سقوط هايي با شدن بيان شده در قبل باقي بمانند. طراحي محل نشستن و برانکارد بايد هماهنگ و مطابق با ساير بخشهاي هواپيما تحت پوشش اين استاندارد باشند تا بدين ترتيب طراحي سيستم هواپيماي کاملاً مؤثر و منسجم مقاوم در برابر سقوط فراهم شود.  صندلي ها و برانکاردها مي توانند به سقف و يا کف هواپيما متصل شوند تا به واکنش وسيله پرنده بارهاي رو به جلو و جانبي کمک کنند. به هر حال، نه صندلي ها و نه برانکارد ها بايد از ساختار بالايي جدا باشند مگر اين که سقف بتواند، با حداقل تغيير شکل، در برابر بارهاي جانبي رو به پايين که توسط صندلي يا برانکارد سرنشينان وارد مي کنند تحت شرايط سقوط مقاومت کند.  سازه هواپيما بايد قدرت کافي براي واکنش در برابر بارهاي صندلي يا برانکارد حاصل از شرايط مورد نياز ضربه در اثر سقوط جدول I را داشته باشد. طراحي صندلي و برانکارد بايد طوري باشد که بيشترين ميزان حفاظت عملي و تماس را براي فضاي سرنشينان در جهت هايي که ضربه بسيار محتمل و شديد خواهد بود، فراهم آورد. صندلي ها بايد يک ابزار داخلي براي بقاء در برابر نيروي سقوط به وجود آورند. در اطراف صندلي بايد فضاي کافي وجود داشته باشد تا تغيير شکل الاستيک جانبي يا رو به جلو باعث تماس صندلي با ساختار اطراف نشود و با انرژي جذب شده از حرکت صندلي تداخل پيدا نکند. </vt:lpstr>
      <vt:lpstr>جايگاه هاي نشستن (صندلي ها)  خلبان و کمک خلبان. صندلي هاي خلبان و کمک خلبان بايد مطابق با MIL-S-58095 باشند. هر گونه امان که باعث بشود صندلي در نيروهاي زير نيروي شکست کف وسيله پرنده بشکند، بايد با يک ماده شکننده پوشش داده شود تا صندلي از طريق پوشش با مقاومت کمتر از 150 پوند برخورد کند.   کابين. صندلي هاي کابين که رو به جلو، پهلو و پشت هستند بايد مطابق با MIL-S-85510  باشند.  برانکارد ها. از برانکاردهايي با استقامت بالا که در برابر بارهاي بخش قبل مقاومت مي کنند بايد استفاده کرد.به عنوان را جايگزين، برانکاردهاي معمولي مي توانند به کار مي روند، در صورتي که يک نگهدارنده در زير هر برانکارد نصب شود بطوري که بار وارده را به طور مستقيم تحمل کند.   جهت گيري. برانکاردهاي درون هواپيما بايد در جهتي باشند که در زمان يک سقوط احتمال زنده ماندن سرنشينان نگه داشته شده در برانکارد را فراهم آورند. در صورت ممکن جهت برانکارد بايد در جهت عرضي هواپيما باشد.    </vt:lpstr>
      <vt:lpstr>سازه حفاظتي. برانکارد هاي نصب شده بايد بتوانند بدون خرابي در برابر بار ايستاي رو به پايين 25 G، با رو به بالاي 8 G، بار رو ه جلوي 20 G، و بار رو به پهلو 20 G مقاومت کنند. بين کف و بالاي بخش حفاظ افقي پايين ترين برانکارد بايد حداقل فضاي خالي 8 اينچي قرار داشته باشد. بارهاي برانکارد بايد بر اساس وزن سرنشين 250 پوند محاسبه شوند.   اتصال به بدنه هواپيما. اتصالات سازه کف بدنه هواپيما به برانکارد بايد به قدري قوي باشد که از نقص تحت شرايط بند قبل ممانعت کند. اين اتصالات بايد به گونه طراحي شوند که اعضاي خدمه يا مسافران به راحتي در زمان بسته شده  برانکارد ها در جايشان قابل تشخيص باشند.   سيستم مهار. هر برانکارد بايد داراي دو تسمه رکاب کمري  براي مهار باشد و هر تسمه بايد بتواند در برابر بار رفت و برگشتي 400 پوندي (در بارگيري کششي خالص 2000 پوند) مقاومت کند. در حالت بار 2000 پوندي کشش خالص،کش آمدگي تسمه براي حداقل طول تسمه 48 اينچي نبايد بيش از 4 اينچ باشد. تسمه ها بايد به طور خودکار طول را تنظيم کند وبه راحتي قابل جدا شدن باشند.  </vt:lpstr>
      <vt:lpstr>محفظه ضربه سرنشين. محيط اطراف سرنشين بايد طوري طراحي شود که هرگاه عضوهاي بدني صدمه ببينند و با با سازه تماس پيدا کنند، جراحت به حداقل برسد. در راهنماي طراحي بقاء درسقوط محفظه هاي ضربه براي سر و اندام تحتاني مطرح شده است.   حفاظت از سر در برابر ضربه. تولرانس ضربه سر در راهنماي طراحي بقاء سقوط تعريف شده است. پوشش ضربه سر بايد مطابق با ويژگي هاي حفاظتي زير باشد: a. قطعات ساختاري سخت و نيمه سخت بايد در صورت امکان خارج از پوشش ضربه سر قرار بگيرند.  b. در نواحي داخل پوشش ضربه سر بايد از مواد لايه اي نرم و مناسب جاذب انرژي، پانل هاي شکننده، سطوح با فرم نرم، يا مواد شکل پذير استفاده کرد. اين نواحي عبارتند از: قاب پنجره ها و درها، ميزهاي فرمان، ستون هاي کنترل، پشت صندلي ها، جعبه اتصال هاي الکتريکي، الات دقيق، زره ها و غيره.  c. ايتم هاي شکننده مانند لوله هاي رله اٌپتيکال بايد در يک نيروي کلي کمتر از 300 پوند بشکنند.  d. هرگاه مواد شکل پذير يا پانل هاي شکننده قابل نباشند بايد از لايه هاي جاذب انرژي استفاده کرد. </vt:lpstr>
      <vt:lpstr>حفاظت از اندام تحتاني.  براي کاهش صدمات به سرنشينان در پوشش ضربه اندام تحتاني بايد از لايه هاي جاذب انرژي، پانل هاي شکننده، و مواد شکل پذير استفاده شود. </vt:lpstr>
      <vt:lpstr>ستون هاي کنترل. ستون هاي کنترل، از جمله استيک نصب شده در مرکز و کنار بايد طوري طراحي شوند که مانع محدود کردن پرسنل شود. براي اين منظور بايد از ويژگي هاي تلسکوپي، لايه هاي جاذب و اتصالات شکننده استفاده شود. اتصالات شکننده بايد بدون ايجاد لبه هاي دنداده يا پاره شده به طور بي نقص بشکنند .  نمايشگرها (visionic ها).  ).  نمايشگرهاي سر پايين روبروي کابين خلبان در بخش آلات دقيق بايد با لايه هاي جاذب محافظت شده باشند و طوري طراحي شود که  در نيروي کمتر از 300 پوند متلاشي شوند يا بشکنند. ويژگي هاي انفجازي نمايشگرهاي اشعه کاتدي (CRT) نبايد در زمان سقوط براي سرنشينان خطرناک باشد.    </vt:lpstr>
      <vt:lpstr>محافظت از تجهيزات و محموله. محموله. محافظت از محموله بايد طوري باشد كه از جابه جايي محموله در حين تورولانس جلوگيري كند، و محافظت از محموله بايد بر اساس معيار هاي زير باشد تا بدين ترتيب از آسيب به پرسنل جلوگيري شود. محموله بايد طوري محافظت شود كه بارهاي طولي 16 G  و  تغيير سرعت طولي  43 ft/sec را تحمل كند. ويژگي هاي مقاومت در برابر تغيير شکل جانبي و رو به جلو باشند.  </vt:lpstr>
      <vt:lpstr>وسايل جانبي. تمام وسايل جانبي که در هواپيما حمل مي شوند بايد متصل به وسايل مهار کننده يا لنگرهاي ساختار هواپيما باشند. وسيله هاي مهار کننده يا لنگرها بايد محافظت از تجهيزات را در سقوط بقاء پذير با شدت بند 4.2 فراهم آورند. براي آيتم هاي مهارنشده در تمام هواپيماها بايد فضاي انبار در نظر گرفته شود. اين فضا بايد به گونه باشد که آيتم هاي ذخيره شده در آن نتوانند در يك سقوط بقاء پذير براي سرنشينان خطرناک باشند.   مقاومت دستگاه هاي مهار. وسايل جانبي بايد در برابر بارهاي 50 G رو به پايين، 10G رو به بالا،  35 G رو به جلو، 15Gaftward، و 25G رو به پهلو محافظت شده باشند.  </vt:lpstr>
      <vt:lpstr>محل انبار تجهيزات بقاء و اضطراري.  تجهيزات بايد  (1) در صورت امکان بايد نزديک به جايگاه رئيس پرسنل پروازي باشد؛  (2) بايد در معرض ديد خدمه و مسافران قرار بگيرند؛ و  (3) به راحتي و قابل اطمينان در وضعيت اضطراري در دسترس باشند. تجهيزات نبايد در نواحي باشد که جابه جايي محموله يا تغيير فرم بدنه مانع دسترسي يا باعث آسيب به آن ها شوند. محل انبار تجهيزات بايد تأثيرات بالقوه دماي بالا، فرسودگي، و کثيفي  را به حداقل برساند.   آزاد شدن مهار كننده تجهيزات بقاء و اضطراري.   مهار كننده هاي تجهيزات بقاء و اظطراري بايد  به گونه اي باشند که فردي با يک دست بدون کمک ابزار قادر به خارج سازي سريعشان باشد. خارج کردن اين تجهيزات بايد از طريق يك حركت يك عملگر انجام شود. اگر تجهيزات در يک فضاي بسته انبار شده باشند، بازکردن فضاي بسته و خارج کردن تجهيزات نبايد بيش از 5 ثانيه زمان لازم داشته باشد. وضعيت هواپيما نبايد عملكرد سيستم محافظ را تحت تأثير قرار دهد.  </vt:lpstr>
      <vt:lpstr>قوانين رهايي در وضعيت اضطراري بعد از سقوط a.  در هواپيما بايد خروجي هايي با اندازه و تعداد کافي فراهم شود، تا اگر برخي از آن ها به خاطر وضعيت بعد از سقوط هواپيما در منطقه هموار بر روي زمين قفل شدند، بايد ماكزيمم سرنشينان قابل حمل توسط هواپيما بتوانند در عرض 30 ثانيه تخليه شوند.  بدنه يا بخش هاي سوار شده بر روي بال نبايد مانع رهايي شوند.  b. درهاي خروجي بايد طوري طراحي شوند که امکان رهايي تمام افراد و جمع آوري تجهيزات بقاء را در زمان قبل از فرو رفتن کامل هواپيما در گودال فراهم شود. به هنگام فرور فتن هواپيما دسترسي به تجهيزات نصب شده بخش خارجي هواپيما بايد از طريق درهاي اضطراري امکان پذير باشد. مکانيزم هاي رهاسازي نبايد در نتيجه تغييرشکل بدنه در اثر فرور رفتگي مسدود شوند.    </vt:lpstr>
      <vt:lpstr>حفاظت در آتش بعد از سقوط شرايط کلي. سيستم هواپيما بايد طوري طراحي شود که شامل ويژگي هاي حفاظت در برابر آتش بعد از سقوط به شرح زير باشد.    احتباس سوخت. سيستم هاي سوخت بايد طوري طراحي شوند که سوخت را در حين ضربات حاصل از سقوط و بعد از آن در خود نگه دارند. چنانچه در مواردي از نشت سوخت نمي توان جلوگيري كرد، مثلاً در زمان عملکرد اتصال/دريچه جداشونده خود آب بند ،  بايد به حداقل برسد و از احتراق توسط کنترل کردن منابع ايجاد احتراق جلوگيري شود. از نشت سوخت  سوخت در مجاري هوا در زمان غلتيدن يا هر گونه وضعيت معکوس هواپيما بايد جلوگيري شود.  </vt:lpstr>
      <vt:lpstr>5 مخازن اصلي سوخت a. مخازن سوخت بايد دور از ناحيه سرنشينان و منابع اشتعال پذير، و نواحي باشد که تغيير شکل سازه حاصل از ضربه موجب شکسته شدن يا نفوذ مخزن مي شود.  b. سازه هاي محافظ مخزن سوخت بايد آنرا را در وضعيت مناسب تحت شرايط عملياتي نرمال و فرود ناگهاني هواپيما نگه دارد تا از عملكرد نا بهنگام دريچه/اتصال جداشونده جلوگيري شود.   c. هرگاه مخازن سوخت در وضعيتي باشند که با طور بالقوه براي سرنشينان خطرناک باشند، بايد از لحاظ ساختاري به گونه نگهداري شوند که در برابر شرايط ضربه جدول I بر اساس 75% بار سوخت مقاومت کنند.  d. مخازن سوخت بايد داراي شکل هموار، منظم و فضاي انباري باشد که به طور تدريجي با کف مخزن تماس پيدا مي کند.تمام گوشه هاي مقعر بايد داراي حداقل شعاع 3 اينچ و گوشه هاي محدب داراي حداقل شعاع 1 اينچ باشند.  e. تمام مخازن سوخت بايد از يک ماده مقاوم در برابر شکستن ساخته شده و مطابق با شرايط MIL-T-27422 باشند.  f. تمام اتصالات مخازن بايد داراي مقاومت گسيختگي کششي مخزن باشند که مطابق يا بالاتر از آن چه در MIL-T-27422 آمده  مي باشد.  </vt:lpstr>
      <vt:lpstr>مخازن سوخت اضافي a. مخازن سوخت داخلي اضافي و لوله کشي هاي نصب شده بمنظور افزايش برد هواپيما بايد مطابق با معيارهاي مشخص شده براي مخازن اصلي باشند.  b. مخازن اضافي خارجي بايد طوري باشند كه از جايگاه خدمه قابل رهاسازي باشند. هرگاه از هواپيماي نوع II براي مأموريت هاي نزديک زمين استفاده شود، مخازن اضافي بايد داراي شرايط زير باشند: (1) از موادي ساخته شوند که قابليت احتباس سوخت را مطابق با MIL-T-27422 فراهم آورند.  (2) مجهز به اتصالات/ دريچه هاي جداشونده و خود آب بندي که گير نکنند باشند. (3) متصل به لوله کشي باشند که از همان معيار مخازن اصلي پيروي مي کنند.  </vt:lpstr>
      <vt:lpstr>لاين هاي سوخت a. لاين هاي سوخت بايد تا حد ممکن از نواحي که احتمال ضربه برايشان وجود دارد و فضاهايي که تغيير شکل سازه در آن ها ايجاد شکستگي، نفوذ، يا ايجاد نيروي کششي بيش از حد تحمل لاين ها مي کند، دور نگه داشته شوند.  b. لاين هاي سوخت بايد طبق MIL-H-83796 ساخته شوند و مسيرشان به گونه اي باشد که در برابر تمام ضربات سقوط بقاء پذير مقاومت کنند. براي اين منظور لاين ها بايد طوري باسند كه به همراه سازه هواپيما درحال تغيير فرم حركت كنند و نه اينكه مجبور به تحمل بارهاي کششي بيش از حد شوند. لاين هاي سوخت بايد به طور مناسب توسط قيدهاي شکننده محافظت شوند.  c. لاين هاي سوخت در صورت امکان بايد در امتداد قطعات سازه اي بزرگ قرار گيرند تا از لاين هاي سوخت در برابر آسيب هاي حاصل از ضربه محافظت کنند. هرگاه لاين هاي سوخت بايد از مكانهايي كه احتمال تغيير فرم زياد مي باشد عبور كند، از دريچه ها/ اتصالات جداشونده خود آب بندي در لاين ها بايد استفاده شود تا امکان جداسازي کامل در حداقل ريزش مايع فراهم شود.  d. تمام لاين هاي سوخت كه بطور نرمال وظيفه انتقال سوخت را دارند در صورت امکان متشکل از لوله خرطومي انعطاف پذير با پوشش خارجي بافته شده فولادي باشند.  </vt:lpstr>
      <vt:lpstr>  e.در صورت امکان يک لوله خرطومي تک بخشي بايد از گشودگي بالك هد عبور داده شود تا اين كه به ديواره با يک اتصال سخت متصل شود. قطر دهانه گشودگي بايد 1 اينچ بزرگ تر از قطر لوله خرطومي باشد که توسط يك پانل يا سازه شکننده ثابت شده است. يك حلقه لاستيكي بايد در دهانه گشودگي نصب شود تا مانع پارگي لوله خرطومي شود. به هر حال، هرگاه يک لاين سوخت از ميان فايروال عبور کند بايد از يک دريچه/اتصال جداشونده خود آب بند استفاده شود تا لاين در صورت جابه جايي موتور حين ضربات سقوط آب بندي شود. توجه: در صورتي که موتور به سطح مقاومت دريچه ها/اتصالات جداشونده  و  و  متصل باشد و موتور طوري قرار گرفته باشد که در هر تصادف بقاء پذيري دپار شکستگي نشود نيازي به دريچه/اتصالات جداشونده نيست.  f. لوله هاي خرطومي نبايد از محل اتصالات انتهايي شان پاره شوند، و همچنين نبايد اتصالات انتهايي آنه در بار كمتر از انچه در جداول II، III و IV  اورده شده است، دچار شکستگي شوند.  g. لاين هاي سوخت بايد را از محلهايي از مخازن سوخت خارج شوند كه حداقل آسيب پذيري از ديدگاه بارهاي شکستگي و تغيير شکل سازه اي داشته باشد.  h. تعداد لاين هاي سوخت در محفظه موتور بايد حداقل باشد.  </vt:lpstr>
      <vt:lpstr>اتصالات شکننده. a.  در تمام نقاط اتصال بين مخازن سوخت و سازه هواپيما بايد از ساختارهاي شکننده يا بست هايي مانند شکل زير استفاده کرد تا از پارگي اجزاي مخزن  هنگام ضربه جلوگيري شود. در ساير نقاط سيستم هاي  حاوي سيال اشتعال پذير که تغيير شکل سازه هواپيما منجر به نشتي مايعات اشتعال پذير مي شود بايد  اتصالات شکننده استفاده کرد. b. بار مورد نياز براي جداسازي اتصال از ساختار حفاظتي اش بايد بين 25 و 50% مينيمم بار لازم براي شكستي ضعيف ترين قطعه در سيستم اتصال باشد</vt:lpstr>
      <vt:lpstr>Slide 36</vt:lpstr>
      <vt:lpstr>دريچه ها/ اتصالات جداشونده خود آب بندي a. دريچه ها/اتصالات خود آب بندي بايد در تمام اتصالات لاين مخزن به سوخت، اتصالات داخلي مخزن به مخزن، و در ساير نقاط در سيستم سوخت که تغيير شکل سازه هواچيما منجر به خرابي سيستم مي شود، بايد نصب شوند.  b. بار مورد نياز براي جداسازي يک دريچه/اتصال جداشونده بايد بين 25 و 50% حداقل بار خرابي براي ضعيف ترين قطعات در لاين حمل مابع باشد. براي جلوگيري از به عملكرد نا بهنگام در زمان پرواز و عمليات تعمير، بار جداسازي بايد 5 برابر بزگ تر از بارهاي عملياتي و سرويس نرمال در محل اتصال باشند. براي جلوگيري از جداشدن جزئي دريچه/اتصال جداشونده در حين تعمير هواپيما بار جداسازي، صرف نظر از اندازه لاين مايع، نبايد کمتر از 300 پوند باشد،. براي مثال هايي در ارتباط با محاسبات بار به راهنماي طراحي بقاء سقوط مراجعه کنيد.  </vt:lpstr>
      <vt:lpstr>جداسازي منابع سوخت و اشتعالي. سوخت بايد تا جاي ممکن دور از تمام منابع بالقوه اشتعالي باشد. برخي از قوانين کلي عبارتند از: a. سوخت نبايد در جايي قرار بگيرد که توليد بخار کند، يا در زمان سانحه بر روي سطوح داغ  يا ورودي يا خروجي موتور پاشيده شود. b. ورودي مخزن نبايد مجاور ورودي يا خروجي موتور قرار بگيرند چراگه نشت سوخت مي تواند باعث اشتعال بشوند.  c. اجزاي الکتريکي و سيم کشي ها بايد تا جايي که امکان دارد در نزديکي مخزن سوخت نباشد. جداسازي سيالات اشتعال پذير و فضاي سرنشينان a. مخازن سوخت بايد از محل سرنشينان توسط يک حائل نشت سوخت تفکيک شود. مانع  نشت مي بخشي از سازه هواپيما بين مخزن سوخت و سرنشينان باشد.  b. لاين هاي سوختي نبايد در محل قرارگيري سرنشينان باشد به جز لاين هاي موقتي مخازن نصب شده داخلي اضافي.  </vt:lpstr>
      <vt:lpstr>حفاظت  a. در صورت نياز به جلوگيري از رسيدن مايعات اشتعال پذير نشت کرده به منابع بالقوه احتراقي يا محدوده سرنشينان بايد از موانع مناسب استفاده کرد.  b. در تمام قسمت محفظه مخزن سيال اشتعال پذير و بستر موتور بايد از منافذ خروج سوخت استفاده کرد تا از انباشتگي سيالات اشتعال پذير نشت کرده به درون هواپيما جلوگيري شود.  c. براي جلوگيري از رسيدن سوخت هاي نشت کرده به منابع احتراقي مانند فضاي داغ موتور يا اطاقک هاي الکتريکي ناشي از نيروي گرانش در وضعيت پرواز کروز بايد منافذ خروجي مناسب استفاده کرد.  منافذ خروج سوخت a. دريچه هاي خروجي مناسب بايد در مخزن استفاده تا از خروج سوخت در زمان سقوط جلوگيري شود. مکانيزم به کار اندازي بايد به طور مناسب محافظت شود يا داراي ويژگي هاي جداشونده باشد تا مانع بازشدن دريچه در زمان سقوط شود.  b. تمام اتصالات درين هاي زهکشي در ساختار هواپيما بايد از اتصالات شکننده ساخته شوند.  c. دريچه هاي درن زهکشي بايد طوري طراحي شوند که در وضعيت بسته کاملاً قفل شوند.  d. دريچه هاي درين زهکشي بايد طوري قرار بگيرند که سوخت تخليه شده باعث يک خطر اضافي براي ايجاد آتش نشود.  </vt:lpstr>
      <vt:lpstr>واحدهاي پر شده و کاورهاي دسترسي  a. دريچه سوخت گيري بايد درون باشد تا آسيب پذيري شان در برابر خرابي حاصل از سقوط به حداقل برسد و طوري طراحي شوند که در صورت حرکت نسبي مخزن نسبت به سازه هواپيما دريچه با مخزن باقي بماند. دريچه سوخت گيري بايد حداقل نرخ 75 Psi داشته باشد.   b. نبايد گلويي بلند براي دريچه سوخت استفاده کرد. در صورت استفاده، بايد از مواد منعطف ساخته شوند و طوري طراحي شوند که گلويي و دريچه سوخت گيري با مخزن بمانند و در سازه هواپيما در زمان جابه جايي حاصل از ضربه نقصي ايجاد نکنند.   c. کاورهاي اضافي بايد بتوانند بارهاي برابر يا بزرگ تر از بارهايي که مخزن در برابرشان مقاومت مي کند را تحمل کنند.  </vt:lpstr>
      <vt:lpstr>پمپ هاي سوخت  a. در هواپيما از يک سيستم تغذيه سوخت مکشي  متشکل از پمپ که در روي موتور نصب شده است، بايد استفاده شود. هرگاه به يک پمپ کمکي نياز باشد، بايد از پمپي با محرک هوا (پمپ بوستري)، مونتاژ شده بر روي مخزن به طور داخلي يا در مسير لاينها استفاده شود. يکي از انتخاب هايي که کمتر ترجيح داده مي شود پمپ الکتريکي در مسير لاينها است و انتخاب نامطلوب تر پمپ الکتريکي مونتاژ شده بر روي مخزن مي باشد.  b. پمپ هاي بوستري مونتاژ شده داخل مخازن سوخت بايد فقط به مخزن سوخت متصل شوند. اگر بوستر پمپ ها بايد محافظت شوند يا به سازه هواپيما متصل باشند، بايد از يک اتصال شکننده استفاده شود.  c. در کابين براي يک پمپ بوستري که لازم نيست به طور مداوم کار کند بايد يک سوئيچ روشن- خاموش  که به طور دستي کار مي کند قرار داده شود.  فيلترهاو صافي هاي سوخت a. فيلترها و صافي ها بايد داراي اتصال ساختناري با قابليت مقاومت در برابر بار 30 G اعمال شده در هر راستا باشند. b. براي اتصال لاين هاي سوخت به فيلترها و صافي هاي سوخت در جاهايي که جابه جايي بدنه ممکن است موجب جداسازي اين قطعات از هم بشود بايد از دريچه ها/ اتصالات جداشونده خود آب بند استفاده شود.  </vt:lpstr>
      <vt:lpstr>نشاندهنده مقدار سوخت  اگر از يک نشان دهنده خازني استفاده شود، بايد از موادي با سختي خمشي کم ساخته شود تا با الزامات عملکردي سازگار بوده و با با استفاده از اتصالات شکننده نصب شوند. از يک لاستيک حلقوي بايد در انتهاي پايه نشان دهنده استفاده کرد تا از هر گونه تمايل به برش در مخزن جلوگيري شود. نشان دهنده ها بايد يا منحني شکل باشند يا با زاويه نصب شوند تا خطر شکستگي مخزن در زمان ضربه بر اثر سقوط کاهش بيابد.  منافذ هر مخزن سوخت بايد از مسيرهاي ضد نشتي يا منافذ خروجي استفاده کند. منافذ خروجي بايد طبق زير طراحي و آزمايش شوند: a. در مدت پرواز نرمال و شرايط محيطي از جمله يخبندان بايد تهويه مناسب فراهم شود.  b. براي تمام وضعيت هاي هواپيما بعد از سقوط بايد از نشت سوخت جلوگيري شود.  c. اندازه دريچه و هواکش بايد مانع از فشار بالاي مخزن سوخت در شرايط خرابي دريچه سوخت گيري/تخليه سوخت در جريان مدار بسته يا سوخت گيري مجدد شود.  </vt:lpstr>
      <vt:lpstr> سيستم هاي هيدروليک و روغني  a. از سیال هیدرولیک مقاوم در برابر آتش طبق MIL-H-83282 باید به صورت مایه اولیه استفاده شود. b. انبارهای هیدرولیک و مخازنروغن نباید در جایی قرار بگیرند که نشت یا پاشش مایع باعث جذب در موتور شده یا توسط اگزوز موتور آتش بگیرند.  c. آکومولاتورهای هیدرولیکی باید طوری قرار یگیرند که شکستگی شان برای سرنشینان یا محفظه سوخت خطرناک نباشد.  D. مخازنروغن باید از مواد مقاوم در برابر شکستگی ساخته شوند که مقاومتشان برابر یا بیشتر از مقاومت برشی مورد نیاز برای مواد مخزن سوخت مطابق آنچه در MIL-T-27422  آمده است، باشند. تنها استثناء برای مخازن، موتورها و سیستم انتقال نصب شده داخلی می باشد.  </vt:lpstr>
      <vt:lpstr>لاین ها و اتصالات هیدرولیک و روغنی a. لاین های روغنی و هیدرولیک باید از لوله های خرطومی منعطف با روکش های خارجی فولادی بافته شده ساخته شوند. لوله های خرطومی سیستم روغنی باید با مقررات MIL-H-83796 مطابقت کند.  b. تمام مجموعه لوله های خرطومی باید با شرایط مقاومت برشی، مقاومت کششی، و مقاومت گسیختگی کششی مناسب برای لوله خرطومی تجهیزاتی که طبق MIL-H-25579 و MIL-H-38360 هستند، سازگار باشند.  c. لوله های خرطومی نباید از اتصالات انتهایی شان جدا شوند و  همچنین اتصالات انتهاییشان نباید در حداقل بارهای منیمیم آورده شده در جداول II، III و IV و هرگاه قطعات مانند آنچه در پاراگراف 10.1.4.2  آورده شده است تست شوند، بشکنند.  d. تعداد دریچه ها/اتصالات لاین باید در حداقل ممکن باشند. در صورت امکان یک لوله خرطومی تک بخشی باید از گشودگي بالك هد عبور داده شود تا این كه به دیواره با یک اتصال سخت متصل شود. قطر دهانه گشودگي باید 1 اینچ بزرگ تر از قطر لوله خرطومی باشد که توسط يك پانل یا سازه شکننده ثابت شده است. يك حلقه لاستيكي باید در دهانه گشودگي نصب شود تا مانع پارگی لوله خرطومی شود. به هر حال، هرگاه یک لاین سوخت از میان فایروال عبور کند باید از یک دریچه/اتصال جداشونده خود آب بند استفاده شود تا لاین در صورت جابه جایی موتور حین ضربات سقوط آب بندی شود.    </vt:lpstr>
      <vt:lpstr>f. هرگاه لاین های هیدرولیک یا روغنی می بایست کهثابت شوند، باید با اتصالات شکننده به سازه هواپیما وصل شوند.  g. لاین های هیدرولیک یا روغنی نباید از میان ادوات الکتریکی یا محل سرنشینان عبور کنند، مگر اینکه برای جلوگیری از نشت روکش دار باشند. لاین های هیدرولیک یا روغنی نباید در محلی که به هنگام سقوط در معرض اسیب باشند، قرار گیرند.  h. باید از حداقل لاین های هیدرولیک یا روغنی درمحل قرار گیری موتور استفاده کرد. لاین ها باید در محل محافظت شده ای در محل موتور قرار بگیرند.  </vt:lpstr>
      <vt:lpstr>اجزای سیستم هیدرولیک و روغنی a. اجزای سیستم (مثلاً پمپ ها، دریچه ها، فیلترها، صافی ها) نباید در محل قرارگیری ادوات الکتریکی یا ناحیه سرنشینان قرار گیرند. اجزاء نباید در نزدیکی کف بدنه یا در لبه حمله بال ها باشند.  b. اجزاء واقع درمحل موتور باید محدود به اجزایی شوند که برای عملیات موتور واقعاً به آن ها نیاز است. برای مثال، فیلترهای روغنی نباید در در این محل قرار گیرند مگر این که بخشی داخلی از موتور باشند.  c. ساختمان و اتصالات تمام اجزای سیستم ها باید در برابر نیروهای 20 G در هر راستا مقاومت کنند.     سردکن های روغنی a. سردکن های روغنی نباید در محل موتور قرار گیرند. بهتر است سردکن ها در فضاهایی که روغن ممکن است بر روی سطوح داغ پاشیده یا جذب موتور شوند قرار نگیرند.  b. سردکن روغنی باید تا جای ممکن دور از فضاهای پیش بینی شده ضربه قرار گیرند.  c. اتصالات سردکن روغنی باید بتوانند در برابر نیروهای 20 G اعمال شده در هر راستا مقاومت کنند.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Dear User</dc:creator>
  <cp:lastModifiedBy>user</cp:lastModifiedBy>
  <cp:revision>20</cp:revision>
  <dcterms:created xsi:type="dcterms:W3CDTF">2012-10-18T05:47:41Z</dcterms:created>
  <dcterms:modified xsi:type="dcterms:W3CDTF">2014-11-17T09:31:13Z</dcterms:modified>
</cp:coreProperties>
</file>